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1" d="100"/>
          <a:sy n="111" d="100"/>
        </p:scale>
        <p:origin x="-161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7438B6F4-D826-4906-8E87-FFEC8444CA08}" type="datetimeFigureOut">
              <a:rPr lang="en-US" smtClean="0"/>
              <a:pPr/>
              <a:t>1/19/2010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0211AE9-682C-4DCB-A348-195CB2AC099C}" type="slidenum">
              <a:rPr lang="en-CA" smtClean="0"/>
              <a:pPr/>
              <a:t>‹#›</a:t>
            </a:fld>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7438B6F4-D826-4906-8E87-FFEC8444CA08}" type="datetimeFigureOut">
              <a:rPr lang="en-US" smtClean="0"/>
              <a:pPr/>
              <a:t>1/19/2010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0211AE9-682C-4DCB-A348-195CB2AC099C}"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7438B6F4-D826-4906-8E87-FFEC8444CA08}" type="datetimeFigureOut">
              <a:rPr lang="en-US" smtClean="0"/>
              <a:pPr/>
              <a:t>1/19/2010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0211AE9-682C-4DCB-A348-195CB2AC099C}"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7438B6F4-D826-4906-8E87-FFEC8444CA08}" type="datetimeFigureOut">
              <a:rPr lang="en-US" smtClean="0"/>
              <a:pPr/>
              <a:t>1/19/2010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0211AE9-682C-4DCB-A348-195CB2AC099C}" type="slidenum">
              <a:rPr lang="en-CA" smtClean="0"/>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438B6F4-D826-4906-8E87-FFEC8444CA08}" type="datetimeFigureOut">
              <a:rPr lang="en-US" smtClean="0"/>
              <a:pPr/>
              <a:t>1/19/2010</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10211AE9-682C-4DCB-A348-195CB2AC099C}" type="slidenum">
              <a:rPr lang="en-CA" smtClean="0"/>
              <a:pPr/>
              <a:t>‹#›</a:t>
            </a:fld>
            <a:endParaRPr lang="en-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7438B6F4-D826-4906-8E87-FFEC8444CA08}" type="datetimeFigureOut">
              <a:rPr lang="en-US" smtClean="0"/>
              <a:pPr/>
              <a:t>1/19/2010</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10211AE9-682C-4DCB-A348-195CB2AC099C}" type="slidenum">
              <a:rPr lang="en-CA" smtClean="0"/>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7438B6F4-D826-4906-8E87-FFEC8444CA08}" type="datetimeFigureOut">
              <a:rPr lang="en-US" smtClean="0"/>
              <a:pPr/>
              <a:t>1/19/2010</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10211AE9-682C-4DCB-A348-195CB2AC099C}" type="slidenum">
              <a:rPr lang="en-CA" smtClean="0"/>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7438B6F4-D826-4906-8E87-FFEC8444CA08}" type="datetimeFigureOut">
              <a:rPr lang="en-US" smtClean="0"/>
              <a:pPr/>
              <a:t>1/19/2010</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10211AE9-682C-4DCB-A348-195CB2AC099C}"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38B6F4-D826-4906-8E87-FFEC8444CA08}" type="datetimeFigureOut">
              <a:rPr lang="en-US" smtClean="0"/>
              <a:pPr/>
              <a:t>1/19/2010</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10211AE9-682C-4DCB-A348-195CB2AC099C}"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38B6F4-D826-4906-8E87-FFEC8444CA08}" type="datetimeFigureOut">
              <a:rPr lang="en-US" smtClean="0"/>
              <a:pPr/>
              <a:t>1/19/2010</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10211AE9-682C-4DCB-A348-195CB2AC099C}" type="slidenum">
              <a:rPr lang="en-CA" smtClean="0"/>
              <a:pPr/>
              <a:t>‹#›</a:t>
            </a:fld>
            <a:endParaRPr lang="en-C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38B6F4-D826-4906-8E87-FFEC8444CA08}" type="datetimeFigureOut">
              <a:rPr lang="en-US" smtClean="0"/>
              <a:pPr/>
              <a:t>1/19/2010</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10211AE9-682C-4DCB-A348-195CB2AC099C}" type="slidenum">
              <a:rPr lang="en-CA" smtClean="0"/>
              <a:pPr/>
              <a:t>‹#›</a:t>
            </a:fld>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38B6F4-D826-4906-8E87-FFEC8444CA08}" type="datetimeFigureOut">
              <a:rPr lang="en-US" smtClean="0"/>
              <a:pPr/>
              <a:t>1/19/2010</a:t>
            </a:fld>
            <a:endParaRPr lang="en-CA"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211AE9-682C-4DCB-A348-195CB2AC099C}" type="slidenum">
              <a:rPr lang="en-CA" smtClean="0"/>
              <a:pPr/>
              <a:t>‹#›</a:t>
            </a:fld>
            <a:endParaRPr lang="en-CA"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file:///C:\Users\Derek\Documents\LimeWire\Saved\Romance%20On%20A%20Rocketship%20-%20Up%20Up%20And%20Away.mp3"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8.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8.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57290" y="5286388"/>
            <a:ext cx="6400800" cy="1323972"/>
          </a:xfrm>
        </p:spPr>
        <p:txBody>
          <a:bodyPr/>
          <a:lstStyle/>
          <a:p>
            <a:r>
              <a:rPr lang="en-CA"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By Mary Higgins Clark</a:t>
            </a:r>
          </a:p>
          <a:p>
            <a:r>
              <a:rPr lang="en-CA"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Power Point By Derek Spencer</a:t>
            </a:r>
            <a:endParaRPr lang="en-CA"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4" name="Rectangle 3"/>
          <p:cNvSpPr/>
          <p:nvPr/>
        </p:nvSpPr>
        <p:spPr>
          <a:xfrm>
            <a:off x="714348" y="357166"/>
            <a:ext cx="7948202" cy="923330"/>
          </a:xfrm>
          <a:prstGeom prst="rect">
            <a:avLst/>
          </a:prstGeom>
          <a:noFill/>
        </p:spPr>
        <p:txBody>
          <a:bodyPr wrap="square" lIns="91440" tIns="45720" rIns="91440" bIns="45720">
            <a:spAutoFit/>
          </a:bodyPr>
          <a:lstStyle/>
          <a:p>
            <a:pPr algn="ctr"/>
            <a:r>
              <a:rPr lang="en-US" sz="54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Pretend You Don’t See Her</a:t>
            </a:r>
            <a:endParaRPr lang="en-US" sz="54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5" name="Picture 4" descr="6a00fa96774f0200020123dde88a2a860d-500pi.jpg"/>
          <p:cNvPicPr>
            <a:picLocks noChangeAspect="1"/>
          </p:cNvPicPr>
          <p:nvPr/>
        </p:nvPicPr>
        <p:blipFill>
          <a:blip r:embed="rId3" cstate="print">
            <a:duotone>
              <a:prstClr val="black"/>
              <a:schemeClr val="tx2">
                <a:tint val="45000"/>
                <a:satMod val="400000"/>
              </a:schemeClr>
            </a:duotone>
          </a:blip>
          <a:stretch>
            <a:fillRect/>
          </a:stretch>
        </p:blipFill>
        <p:spPr>
          <a:xfrm>
            <a:off x="3214678" y="1571612"/>
            <a:ext cx="2357454" cy="3571900"/>
          </a:xfrm>
          <a:prstGeom prst="rect">
            <a:avLst/>
          </a:prstGeom>
        </p:spPr>
      </p:pic>
      <p:pic>
        <p:nvPicPr>
          <p:cNvPr id="7" name="Romance On A Rocketship - Up Up And Away.mp3">
            <a:hlinkClick r:id="" action="ppaction://media"/>
          </p:cNvPr>
          <p:cNvPicPr>
            <a:picLocks noRot="1" noChangeAspect="1"/>
          </p:cNvPicPr>
          <p:nvPr>
            <a:audioFile r:link="rId1"/>
          </p:nvPr>
        </p:nvPicPr>
        <p:blipFill>
          <a:blip r:embed="rId4" cstate="print"/>
          <a:stretch>
            <a:fillRect/>
          </a:stretch>
        </p:blipFill>
        <p:spPr>
          <a:xfrm>
            <a:off x="428596" y="428604"/>
            <a:ext cx="304800" cy="304800"/>
          </a:xfrm>
          <a:prstGeom prst="rect">
            <a:avLst/>
          </a:prstGeom>
        </p:spPr>
      </p:pic>
    </p:spTree>
  </p:cSld>
  <p:clrMapOvr>
    <a:masterClrMapping/>
  </p:clrMapOvr>
  <p:transition spd="slow" advTm="20000">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1000" fill="hold"/>
                                        <p:tgtEl>
                                          <p:spTgt spid="5"/>
                                        </p:tgtEl>
                                      </p:cBhvr>
                                      <p:by x="400000" y="400000"/>
                                    </p:animScale>
                                  </p:childTnLst>
                                </p:cTn>
                              </p:par>
                            </p:childTnLst>
                          </p:cTn>
                        </p:par>
                        <p:par>
                          <p:cTn id="7" fill="hold">
                            <p:stCondLst>
                              <p:cond delay="1000"/>
                            </p:stCondLst>
                            <p:childTnLst>
                              <p:par>
                                <p:cTn id="8" presetID="1" presetClass="mediacall" presetSubtype="0" fill="hold" nodeType="afterEffect">
                                  <p:stCondLst>
                                    <p:cond delay="0"/>
                                  </p:stCondLst>
                                  <p:childTnLst>
                                    <p:cmd type="call" cmd="playFrom(0.0)">
                                      <p:cBhvr>
                                        <p:cTn id="9"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10" fill="hold" display="0">
                  <p:stCondLst>
                    <p:cond delay="indefinite"/>
                  </p:stCondLst>
                  <p:endCondLst>
                    <p:cond evt="onPrev" delay="0">
                      <p:tgtEl>
                        <p:sldTgt/>
                      </p:tgtEl>
                    </p:cond>
                    <p:cond evt="onStopAudio" delay="0">
                      <p:tgtEl>
                        <p:sldTgt/>
                      </p:tgtEl>
                    </p:cond>
                  </p:endCondLst>
                </p:cTn>
                <p:tgtEl>
                  <p:spTgt spid="7"/>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0164" y="214290"/>
            <a:ext cx="8229600" cy="1143000"/>
          </a:xfrm>
        </p:spPr>
        <p:txBody>
          <a:bodyPr>
            <a:normAutofit/>
          </a:bodyPr>
          <a:lstStyle/>
          <a:p>
            <a:r>
              <a:rPr lang="en-CA" sz="4000" u="sng" dirty="0" smtClean="0">
                <a:solidFill>
                  <a:schemeClr val="bg1"/>
                </a:solidFill>
              </a:rPr>
              <a:t>Writing Style</a:t>
            </a:r>
            <a:endParaRPr lang="en-CA" sz="4000" u="sng" dirty="0">
              <a:solidFill>
                <a:schemeClr val="bg1"/>
              </a:solidFill>
            </a:endParaRPr>
          </a:p>
        </p:txBody>
      </p:sp>
      <p:sp>
        <p:nvSpPr>
          <p:cNvPr id="3" name="Content Placeholder 2"/>
          <p:cNvSpPr>
            <a:spLocks noGrp="1"/>
          </p:cNvSpPr>
          <p:nvPr>
            <p:ph idx="1"/>
          </p:nvPr>
        </p:nvSpPr>
        <p:spPr/>
        <p:txBody>
          <a:bodyPr>
            <a:normAutofit lnSpcReduction="10000"/>
          </a:bodyPr>
          <a:lstStyle/>
          <a:p>
            <a:r>
              <a:rPr lang="en-CA" sz="2000" dirty="0" smtClean="0">
                <a:solidFill>
                  <a:schemeClr val="bg1"/>
                </a:solidFill>
              </a:rPr>
              <a:t>1) “New York is especially beautiful in September, she mused, observing the joggers on the paths that threaded through Central Park, the nannies pushing strollers, the elderly sunning themselves on park benches.” p11</a:t>
            </a:r>
          </a:p>
          <a:p>
            <a:r>
              <a:rPr lang="en-CA" sz="2000" dirty="0" smtClean="0">
                <a:solidFill>
                  <a:schemeClr val="bg1"/>
                </a:solidFill>
              </a:rPr>
              <a:t>2) The walls were painted a deep, warm blue, with silver bars of music from popular songs randomly scattered against drifting clouds.” p.103</a:t>
            </a:r>
          </a:p>
          <a:p>
            <a:r>
              <a:rPr lang="en-CA" sz="2000" dirty="0" smtClean="0">
                <a:solidFill>
                  <a:schemeClr val="bg1"/>
                </a:solidFill>
              </a:rPr>
              <a:t>3) “There were millions to be made, plus there was the genuine thrill of glad-handling the movers and shakers, the excitement, and the noise of the slot machines ringing as a hundred bucks worth of quarters gushed out from them, making the players feel like big-time winners.” p. 260</a:t>
            </a:r>
          </a:p>
          <a:p>
            <a:r>
              <a:rPr lang="en-CA" sz="2000" dirty="0" smtClean="0">
                <a:solidFill>
                  <a:schemeClr val="bg1"/>
                </a:solidFill>
              </a:rPr>
              <a:t>4) “As a young girl she was seen being serenaded by a gondolier; when she was twenty, she’d been painted in as a young woman strolling across the Bridge of Sighs, a song sheet in her hand.” p. 17</a:t>
            </a:r>
          </a:p>
          <a:p>
            <a:r>
              <a:rPr lang="en-CA" sz="2000" dirty="0" smtClean="0">
                <a:solidFill>
                  <a:schemeClr val="bg1"/>
                </a:solidFill>
              </a:rPr>
              <a:t>5) “He was a swarthy man of sixty-seven, whose hair was still naturally dark, and whose brooding eyes under thick unruly brows gave his face a permanently cynical expression.” p.17</a:t>
            </a:r>
          </a:p>
        </p:txBody>
      </p:sp>
      <p:pic>
        <p:nvPicPr>
          <p:cNvPr id="4" name="Picture 3" descr="2340595511_1ae88c3887.jpg"/>
          <p:cNvPicPr>
            <a:picLocks noChangeAspect="1"/>
          </p:cNvPicPr>
          <p:nvPr/>
        </p:nvPicPr>
        <p:blipFill>
          <a:blip r:embed="rId2" cstate="print"/>
          <a:stretch>
            <a:fillRect/>
          </a:stretch>
        </p:blipFill>
        <p:spPr>
          <a:xfrm>
            <a:off x="5000628" y="71414"/>
            <a:ext cx="1059140" cy="1500198"/>
          </a:xfrm>
          <a:prstGeom prst="rect">
            <a:avLst/>
          </a:prstGeom>
        </p:spPr>
      </p:pic>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4"/>
                                        </p:tgtEl>
                                        <p:attrNameLst>
                                          <p:attrName>r</p:attrName>
                                        </p:attrNameLst>
                                      </p:cBhvr>
                                    </p:animRot>
                                  </p:childTnLst>
                                </p:cTn>
                              </p:par>
                              <p:par>
                                <p:cTn id="7" presetID="0" presetClass="path" presetSubtype="0" accel="50000" decel="50000" fill="hold" nodeType="withEffect">
                                  <p:stCondLst>
                                    <p:cond delay="0"/>
                                  </p:stCondLst>
                                  <p:childTnLst>
                                    <p:animMotion origin="layout" path="M -0.07205 -0.02498 C -0.09028 -0.01572 -0.10816 -0.00416 -0.12622 0.00625 C -0.13715 0.0125 -0.1474 0.02106 -0.15885 0.02615 C -0.16788 0.03008 -0.17847 0.03378 -0.18698 0.03979 C -0.19306 0.04396 -0.18872 0.04072 -0.19635 0.04743 C -0.19722 0.04812 -0.19913 0.04974 -0.19913 0.04974 C -0.20052 0.05599 -0.20313 0.06269 -0.2066 0.06732 C -0.20816 0.08213 -0.20938 0.0849 -0.20938 0.10225 C -0.1809 0.15037 -0.15816 0.20658 -0.1224 0.24544 C -0.11753 0.25076 -0.1158 0.25492 -0.10938 0.25654 C -0.10087 0.26256 -0.09115 0.26279 -0.08229 0.26765 C -0.07274 0.27273 -0.06563 0.27412 -0.05521 0.27528 C -0.04201 0.28407 -0.02292 0.28453 -0.00938 0.28523 C 0.01319 0.28407 0.03542 0.28152 0.05799 0.28014 C 0.06875 0.27875 0.07934 0.27389 0.08872 0.26649 C 0.09184 0.26394 0.0941 0.26047 0.09722 0.2577 C 0.09774 0.25654 0.09826 0.25515 0.09896 0.254 C 0.09983 0.25261 0.10122 0.25168 0.10191 0.2503 C 0.10573 0.24289 0.10833 0.2341 0.11215 0.2267 C 0.11771 0.21606 0.11319 0.22161 0.12153 0.21421 C 0.1224 0.21328 0.12431 0.21167 0.12431 0.21167 C 0.12465 0.21051 0.12448 0.20889 0.12517 0.20796 C 0.12674 0.20588 0.13073 0.20311 0.13073 0.20311 C 0.13299 0.19871 0.13924 0.18969 0.14288 0.18807 C 0.14965 0.18229 0.15677 0.17766 0.16441 0.17442 C 0.17865 0.17512 0.18941 0.17627 0.20278 0.17812 C 0.21788 0.17743 0.22326 0.17697 0.23542 0.17442 C 0.23924 0.17257 0.24392 0.17188 0.24757 0.16933 C 0.25052 0.16725 0.25278 0.16471 0.25608 0.16309 C 0.26337 0.15337 0.26024 0.15823 0.26632 0.1469 C 0.26701 0.14574 0.26823 0.14319 0.26823 0.14319 C 0.26962 0.13718 0.27222 0.13117 0.27465 0.12585 C 0.27622 0.11798 0.27882 0.10896 0.28316 0.10341 C 0.2842 0.09415 0.28698 0.08513 0.28872 0.07588 C 0.28976 0.0701 0.29149 0.05853 0.29149 0.05853 C 0.29132 0.05043 0.2934 0.00926 0.28316 6.01897E-6 C 0.28108 -0.00508 0.28003 -0.00925 0.27569 -0.0111 C 0.26684 -0.02289 0.25 -0.02613 0.23819 -0.02868 C 0.22674 -0.02752 0.22517 -0.02821 0.21684 -0.02243 C 0.21493 -0.01572 0.21337 -0.00624 0.21962 -0.00369 C 0.225 0.00116 0.22743 0.00278 0.23368 0.0051 C 0.25608 0.00325 0.24896 0.00625 0.2625 -0.00624 C 0.26458 -0.01017 0.26701 -0.01341 0.2691 -0.01734 C 0.27083 -0.0303 0.27187 -0.03631 0.26632 -0.04718 C 0.26597 -0.04926 0.26649 -0.05181 0.26545 -0.05343 C 0.26458 -0.05482 0.26267 -0.05389 0.26163 -0.05482 C 0.26076 -0.05574 0.26059 -0.05736 0.25972 -0.05852 C 0.25816 -0.0606 0.25521 -0.06222 0.2533 -0.06338 C 0.24045 -0.06245 0.23299 -0.06106 0.22153 -0.05736 C 0.21285 -0.05158 0.21684 -0.0532 0.21024 -0.05112 C 0.20694 -0.04811 0.20312 -0.04695 0.2 -0.04348 C 0.19792 -0.04117 0.19427 -0.03608 0.19427 -0.03608 C 0.19115 -0.02289 0.19219 -0.003 0.2 0.00741 C 0.2026 0.02268 0.22187 0.03517 0.23264 0.03864 C 0.24601 0.03771 0.25243 0.03494 0.26441 0.03124 C 0.26892 0.02823 0.27066 0.02337 0.27569 0.02129 C 0.27986 0.01736 0.28056 0.01296 0.28316 0.00741 C 0.28281 -0.00161 0.28299 -0.01087 0.28212 -0.01989 C 0.28108 -0.03053 0.27726 -0.04209 0.27465 -0.05227 C 0.27257 -0.06037 0.27187 -0.0687 0.26823 -0.07587 C 0.26597 -0.08674 0.2691 -0.0761 0.26441 -0.0835 C 0.25851 -0.09298 0.26094 -0.09391 0.25035 -0.09576 C 0.24479 -0.0953 0.23924 -0.0953 0.23368 -0.0946 C 0.22882 -0.09414 0.23073 -0.09322 0.22604 -0.0909 C 0.2184 -0.08743 0.21111 -0.08327 0.20365 -0.07957 C 0.19253 -0.06846 0.18229 -0.05805 0.17569 -0.04117 C 0.17517 -0.04001 0.17517 -0.03839 0.17465 -0.03724 C 0.17274 -0.03261 0.17049 -0.02821 0.16823 -0.02359 C 0.16771 -0.02243 0.16632 -0.01989 0.16632 -0.01989 C 0.16389 -0.00971 0.16806 -0.02567 0.16163 -0.00878 C 0.16024 -0.00531 0.16007 -0.00115 0.15885 0.00255 C 0.15694 0.0081 0.15434 0.01319 0.15226 0.01874 C 0.15035 0.03216 0.14288 0.04905 0.13646 0.05992 C 0.13316 0.07172 0.11806 0.09346 0.10937 0.09716 C 0.10677 0.10225 0.10069 0.10641 0.09618 0.10827 C 0.08906 0.11474 0.0809 0.11497 0.07378 0.1196 C 0.06979 0.12214 0.06667 0.12376 0.0625 0.12585 C 0.05625 0.12492 0.05 0.12399 0.04392 0.12214 C 0.03993 0.11844 0.03646 0.11706 0.03177 0.1159 C 0.02517 0.11012 0.02014 0.10179 0.01215 0.09971 C 0.00868 0.09508 0.00764 0.0893 0.00278 0.08721 C 0.00052 0.07773 -0.00017 0.07565 -0.00104 0.06362 C 0.00174 0.04003 -0.00191 0.0657 0.00191 0.04974 C 0.00278 0.0465 0.00365 0.03979 0.00365 0.03979 C 0.00295 0.03401 0.00052 0.03008 0.00191 0.02499 C 0.00226 0.02198 0.00295 0.01921 0.00278 0.0162 C 0.00191 0.00579 -0.00087 0.01898 0.00191 0.0088 C -0.00017 0.00139 -0.00382 0.0051 -2.22222E-6 6.01897E-6 " pathEditMode="relative" ptsTypes="fffffffffffffffffffffffffffffffffffffffffffffffffffffffffffffffffffffffffffffffffffffffA">
                                      <p:cBhvr>
                                        <p:cTn id="8" dur="3000" fill="hold"/>
                                        <p:tgtEl>
                                          <p:spTgt spid="4"/>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28858" y="357166"/>
            <a:ext cx="8229600" cy="1143000"/>
          </a:xfrm>
        </p:spPr>
        <p:txBody>
          <a:bodyPr>
            <a:normAutofit/>
          </a:bodyPr>
          <a:lstStyle/>
          <a:p>
            <a:r>
              <a:rPr lang="en-CA" sz="4000" u="sng" dirty="0" smtClean="0">
                <a:solidFill>
                  <a:schemeClr val="bg1"/>
                </a:solidFill>
              </a:rPr>
              <a:t>Plot</a:t>
            </a:r>
            <a:endParaRPr lang="en-CA" sz="4000" u="sng" dirty="0">
              <a:solidFill>
                <a:schemeClr val="bg1"/>
              </a:solidFill>
            </a:endParaRPr>
          </a:p>
        </p:txBody>
      </p:sp>
      <p:sp>
        <p:nvSpPr>
          <p:cNvPr id="3" name="Content Placeholder 2"/>
          <p:cNvSpPr>
            <a:spLocks noGrp="1"/>
          </p:cNvSpPr>
          <p:nvPr>
            <p:ph idx="1"/>
          </p:nvPr>
        </p:nvSpPr>
        <p:spPr/>
        <p:txBody>
          <a:bodyPr>
            <a:normAutofit fontScale="77500" lnSpcReduction="20000"/>
          </a:bodyPr>
          <a:lstStyle/>
          <a:p>
            <a:pPr>
              <a:buNone/>
            </a:pPr>
            <a:r>
              <a:rPr lang="en-CA" sz="2400" dirty="0" smtClean="0">
                <a:solidFill>
                  <a:schemeClr val="bg1"/>
                </a:solidFill>
              </a:rPr>
              <a:t>		At the end of the story the story of Tom Lynch’s and </a:t>
            </a:r>
            <a:r>
              <a:rPr lang="en-CA" sz="2400" dirty="0" err="1" smtClean="0">
                <a:solidFill>
                  <a:schemeClr val="bg1"/>
                </a:solidFill>
              </a:rPr>
              <a:t>Lacey</a:t>
            </a:r>
            <a:r>
              <a:rPr lang="en-CA" sz="2400" dirty="0" smtClean="0">
                <a:solidFill>
                  <a:schemeClr val="bg1"/>
                </a:solidFill>
              </a:rPr>
              <a:t> Farrell’s relationship comes to a climax but at the start of their own little plot together </a:t>
            </a:r>
            <a:r>
              <a:rPr lang="en-CA" sz="2400" dirty="0" err="1" smtClean="0">
                <a:solidFill>
                  <a:schemeClr val="bg1"/>
                </a:solidFill>
              </a:rPr>
              <a:t>Lacey</a:t>
            </a:r>
            <a:r>
              <a:rPr lang="en-CA" sz="2400" dirty="0" smtClean="0">
                <a:solidFill>
                  <a:schemeClr val="bg1"/>
                </a:solidFill>
              </a:rPr>
              <a:t> first hear Tom on his radio show and thought that it would be nice to see the gym that he went to since she was looking for one anyways. When </a:t>
            </a:r>
            <a:r>
              <a:rPr lang="en-CA" sz="2400" dirty="0" err="1" smtClean="0">
                <a:solidFill>
                  <a:schemeClr val="bg1"/>
                </a:solidFill>
              </a:rPr>
              <a:t>Lacey</a:t>
            </a:r>
            <a:r>
              <a:rPr lang="en-CA" sz="2400" dirty="0" smtClean="0">
                <a:solidFill>
                  <a:schemeClr val="bg1"/>
                </a:solidFill>
              </a:rPr>
              <a:t> sees Tom she is instantly attracted to him and over a few weeks she tries to get his attention so that they can talk. When it finally works </a:t>
            </a:r>
            <a:r>
              <a:rPr lang="en-CA" sz="2400" dirty="0" err="1" smtClean="0">
                <a:solidFill>
                  <a:schemeClr val="bg1"/>
                </a:solidFill>
              </a:rPr>
              <a:t>Lacey</a:t>
            </a:r>
            <a:r>
              <a:rPr lang="en-CA" sz="2400" dirty="0" smtClean="0">
                <a:solidFill>
                  <a:schemeClr val="bg1"/>
                </a:solidFill>
              </a:rPr>
              <a:t> is sitting alone at the coffee shop at the gym and there are no other seats so Tom has to sit down. They talk and decide to go out on a date. After awhile Tom falls in love with </a:t>
            </a:r>
            <a:r>
              <a:rPr lang="en-CA" sz="2400" dirty="0" err="1" smtClean="0">
                <a:solidFill>
                  <a:schemeClr val="bg1"/>
                </a:solidFill>
              </a:rPr>
              <a:t>Lacey</a:t>
            </a:r>
            <a:r>
              <a:rPr lang="en-CA" sz="2400" dirty="0" smtClean="0">
                <a:solidFill>
                  <a:schemeClr val="bg1"/>
                </a:solidFill>
              </a:rPr>
              <a:t> but she has found a lead to find out why Isabelle </a:t>
            </a:r>
            <a:r>
              <a:rPr lang="en-CA" sz="2400" dirty="0" err="1" smtClean="0">
                <a:solidFill>
                  <a:schemeClr val="bg1"/>
                </a:solidFill>
              </a:rPr>
              <a:t>Waring</a:t>
            </a:r>
            <a:r>
              <a:rPr lang="en-CA" sz="2400" dirty="0" smtClean="0">
                <a:solidFill>
                  <a:schemeClr val="bg1"/>
                </a:solidFill>
              </a:rPr>
              <a:t> was killed and she leaves without telling her protection unit. One of the head of police gets a tip on where to go for information which is the same place that </a:t>
            </a:r>
            <a:r>
              <a:rPr lang="en-CA" sz="2400" dirty="0" err="1" smtClean="0">
                <a:solidFill>
                  <a:schemeClr val="bg1"/>
                </a:solidFill>
              </a:rPr>
              <a:t>Lacey</a:t>
            </a:r>
            <a:r>
              <a:rPr lang="en-CA" sz="2400" dirty="0" smtClean="0">
                <a:solidFill>
                  <a:schemeClr val="bg1"/>
                </a:solidFill>
              </a:rPr>
              <a:t> is going to. </a:t>
            </a:r>
            <a:r>
              <a:rPr lang="en-CA" sz="2400" dirty="0" err="1" smtClean="0">
                <a:solidFill>
                  <a:schemeClr val="bg1"/>
                </a:solidFill>
              </a:rPr>
              <a:t>Lacey</a:t>
            </a:r>
            <a:r>
              <a:rPr lang="en-CA" sz="2400" dirty="0" smtClean="0">
                <a:solidFill>
                  <a:schemeClr val="bg1"/>
                </a:solidFill>
              </a:rPr>
              <a:t> i9s being followed by Sandy and while </a:t>
            </a:r>
            <a:r>
              <a:rPr lang="en-CA" sz="2400" dirty="0" err="1" smtClean="0">
                <a:solidFill>
                  <a:schemeClr val="bg1"/>
                </a:solidFill>
              </a:rPr>
              <a:t>Lacey</a:t>
            </a:r>
            <a:r>
              <a:rPr lang="en-CA" sz="2400" dirty="0" smtClean="0">
                <a:solidFill>
                  <a:schemeClr val="bg1"/>
                </a:solidFill>
              </a:rPr>
              <a:t> is getting information Sandy comes down the stairs to kill both women but </a:t>
            </a:r>
            <a:r>
              <a:rPr lang="en-CA" sz="2400" dirty="0" err="1" smtClean="0">
                <a:solidFill>
                  <a:schemeClr val="bg1"/>
                </a:solidFill>
              </a:rPr>
              <a:t>Lacey</a:t>
            </a:r>
            <a:r>
              <a:rPr lang="en-CA" sz="2400" dirty="0" smtClean="0">
                <a:solidFill>
                  <a:schemeClr val="bg1"/>
                </a:solidFill>
              </a:rPr>
              <a:t> hears him so she ambushes him at the that instant the police officer comes into the house and shoots Sandy. After all the legal issues are </a:t>
            </a:r>
            <a:r>
              <a:rPr lang="en-CA" sz="2400" dirty="0" err="1" smtClean="0">
                <a:solidFill>
                  <a:schemeClr val="bg1"/>
                </a:solidFill>
              </a:rPr>
              <a:t>delt</a:t>
            </a:r>
            <a:r>
              <a:rPr lang="en-CA" sz="2400" dirty="0" smtClean="0">
                <a:solidFill>
                  <a:schemeClr val="bg1"/>
                </a:solidFill>
              </a:rPr>
              <a:t> with </a:t>
            </a:r>
            <a:r>
              <a:rPr lang="en-CA" sz="2400" dirty="0" err="1" smtClean="0">
                <a:solidFill>
                  <a:schemeClr val="bg1"/>
                </a:solidFill>
              </a:rPr>
              <a:t>Lacey</a:t>
            </a:r>
            <a:r>
              <a:rPr lang="en-CA" sz="2400" dirty="0" smtClean="0">
                <a:solidFill>
                  <a:schemeClr val="bg1"/>
                </a:solidFill>
              </a:rPr>
              <a:t> calls Tom and it ends the book. Both the police officer coming in and shooting Sandy and </a:t>
            </a:r>
            <a:r>
              <a:rPr lang="en-CA" sz="2400" dirty="0" err="1" smtClean="0">
                <a:solidFill>
                  <a:schemeClr val="bg1"/>
                </a:solidFill>
              </a:rPr>
              <a:t>Lacey</a:t>
            </a:r>
            <a:r>
              <a:rPr lang="en-CA" sz="2400" dirty="0" smtClean="0">
                <a:solidFill>
                  <a:schemeClr val="bg1"/>
                </a:solidFill>
              </a:rPr>
              <a:t> calling Tom are climaxes in the plot which solve all </a:t>
            </a:r>
            <a:r>
              <a:rPr lang="en-CA" sz="2400" dirty="0" err="1" smtClean="0">
                <a:solidFill>
                  <a:schemeClr val="bg1"/>
                </a:solidFill>
              </a:rPr>
              <a:t>Lacey’s</a:t>
            </a:r>
            <a:r>
              <a:rPr lang="en-CA" sz="2400" dirty="0" smtClean="0">
                <a:solidFill>
                  <a:schemeClr val="bg1"/>
                </a:solidFill>
              </a:rPr>
              <a:t> problems.</a:t>
            </a:r>
            <a:endParaRPr lang="en-CA" sz="2400" dirty="0">
              <a:solidFill>
                <a:schemeClr val="bg1"/>
              </a:solidFill>
            </a:endParaRPr>
          </a:p>
        </p:txBody>
      </p:sp>
      <p:pic>
        <p:nvPicPr>
          <p:cNvPr id="4" name="Picture 3" descr="Rachel-McAdams-rachel-mcadams-113408_1024_768.jpg"/>
          <p:cNvPicPr>
            <a:picLocks noChangeAspect="1"/>
          </p:cNvPicPr>
          <p:nvPr/>
        </p:nvPicPr>
        <p:blipFill>
          <a:blip r:embed="rId2" cstate="print"/>
          <a:stretch>
            <a:fillRect/>
          </a:stretch>
        </p:blipFill>
        <p:spPr>
          <a:xfrm>
            <a:off x="3071802" y="0"/>
            <a:ext cx="2000232" cy="1500174"/>
          </a:xfrm>
          <a:prstGeom prst="heart">
            <a:avLst/>
          </a:prstGeom>
        </p:spPr>
      </p:pic>
      <p:pic>
        <p:nvPicPr>
          <p:cNvPr id="6" name="Picture 5" descr="johnnydepp1.jpg"/>
          <p:cNvPicPr>
            <a:picLocks noChangeAspect="1"/>
          </p:cNvPicPr>
          <p:nvPr/>
        </p:nvPicPr>
        <p:blipFill>
          <a:blip r:embed="rId3" cstate="print"/>
          <a:stretch>
            <a:fillRect/>
          </a:stretch>
        </p:blipFill>
        <p:spPr>
          <a:xfrm>
            <a:off x="4929190" y="0"/>
            <a:ext cx="1928794" cy="1446596"/>
          </a:xfrm>
          <a:prstGeom prst="heart">
            <a:avLst/>
          </a:prstGeom>
        </p:spPr>
      </p:pic>
      <p:pic>
        <p:nvPicPr>
          <p:cNvPr id="7" name="Picture 6" descr="001Jackie Chan  01.jpg">
            <a:hlinkClick r:id="" action="ppaction://hlinkshowjump?jump=nextslide" highlightClick="1"/>
          </p:cNvPr>
          <p:cNvPicPr>
            <a:picLocks noChangeAspect="1"/>
          </p:cNvPicPr>
          <p:nvPr/>
        </p:nvPicPr>
        <p:blipFill>
          <a:blip r:embed="rId4" cstate="print"/>
          <a:stretch>
            <a:fillRect/>
          </a:stretch>
        </p:blipFill>
        <p:spPr>
          <a:xfrm>
            <a:off x="142844" y="0"/>
            <a:ext cx="1222248" cy="1524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Clr clrSpc="rgb">
                                      <p:cBhvr override="childStyle">
                                        <p:cTn id="6" dur="100" fill="hold"/>
                                        <p:tgtEl>
                                          <p:spTgt spid="6"/>
                                        </p:tgtEl>
                                        <p:attrNameLst>
                                          <p:attrName>style.color</p:attrName>
                                        </p:attrNameLst>
                                      </p:cBhvr>
                                      <p:to>
                                        <a:schemeClr val="accent2"/>
                                      </p:to>
                                    </p:animClr>
                                    <p:animClr clrSpc="rgb">
                                      <p:cBhvr>
                                        <p:cTn id="7" dur="100" fill="hold"/>
                                        <p:tgtEl>
                                          <p:spTgt spid="6"/>
                                        </p:tgtEl>
                                        <p:attrNameLst>
                                          <p:attrName>fillcolor</p:attrName>
                                        </p:attrNameLst>
                                      </p:cBhvr>
                                      <p:to>
                                        <a:schemeClr val="accent2"/>
                                      </p:to>
                                    </p:animClr>
                                    <p:set>
                                      <p:cBhvr>
                                        <p:cTn id="8" dur="100" fill="hold"/>
                                        <p:tgtEl>
                                          <p:spTgt spid="6"/>
                                        </p:tgtEl>
                                        <p:attrNameLst>
                                          <p:attrName>fill.type</p:attrName>
                                        </p:attrNameLst>
                                      </p:cBhvr>
                                      <p:to>
                                        <p:strVal val="solid"/>
                                      </p:to>
                                    </p:set>
                                    <p:set>
                                      <p:cBhvr>
                                        <p:cTn id="9" dur="100" fill="hold"/>
                                        <p:tgtEl>
                                          <p:spTgt spid="6"/>
                                        </p:tgtEl>
                                        <p:attrNameLst>
                                          <p:attrName>fill.on</p:attrName>
                                        </p:attrNameLst>
                                      </p:cBhvr>
                                      <p:to>
                                        <p:strVal val="true"/>
                                      </p:to>
                                    </p:set>
                                    <p:animRot by="120000">
                                      <p:cBhvr>
                                        <p:cTn id="10" dur="100" fill="hold">
                                          <p:stCondLst>
                                            <p:cond delay="0"/>
                                          </p:stCondLst>
                                        </p:cTn>
                                        <p:tgtEl>
                                          <p:spTgt spid="6"/>
                                        </p:tgtEl>
                                        <p:attrNameLst>
                                          <p:attrName>r</p:attrName>
                                        </p:attrNameLst>
                                      </p:cBhvr>
                                    </p:animRot>
                                    <p:animRot by="-240000">
                                      <p:cBhvr>
                                        <p:cTn id="11" dur="200" fill="hold">
                                          <p:stCondLst>
                                            <p:cond delay="200"/>
                                          </p:stCondLst>
                                        </p:cTn>
                                        <p:tgtEl>
                                          <p:spTgt spid="6"/>
                                        </p:tgtEl>
                                        <p:attrNameLst>
                                          <p:attrName>r</p:attrName>
                                        </p:attrNameLst>
                                      </p:cBhvr>
                                    </p:animRot>
                                    <p:animRot by="240000">
                                      <p:cBhvr>
                                        <p:cTn id="12" dur="200" fill="hold">
                                          <p:stCondLst>
                                            <p:cond delay="400"/>
                                          </p:stCondLst>
                                        </p:cTn>
                                        <p:tgtEl>
                                          <p:spTgt spid="6"/>
                                        </p:tgtEl>
                                        <p:attrNameLst>
                                          <p:attrName>r</p:attrName>
                                        </p:attrNameLst>
                                      </p:cBhvr>
                                    </p:animRot>
                                    <p:animRot by="-240000">
                                      <p:cBhvr>
                                        <p:cTn id="13" dur="200" fill="hold">
                                          <p:stCondLst>
                                            <p:cond delay="600"/>
                                          </p:stCondLst>
                                        </p:cTn>
                                        <p:tgtEl>
                                          <p:spTgt spid="6"/>
                                        </p:tgtEl>
                                        <p:attrNameLst>
                                          <p:attrName>r</p:attrName>
                                        </p:attrNameLst>
                                      </p:cBhvr>
                                    </p:animRot>
                                    <p:animRot by="120000">
                                      <p:cBhvr>
                                        <p:cTn id="14" dur="200" fill="hold">
                                          <p:stCondLst>
                                            <p:cond delay="800"/>
                                          </p:stCondLst>
                                        </p:cTn>
                                        <p:tgtEl>
                                          <p:spTgt spid="6"/>
                                        </p:tgtEl>
                                        <p:attrNameLst>
                                          <p:attrName>r</p:attrName>
                                        </p:attrNameLst>
                                      </p:cBhvr>
                                    </p:animRot>
                                  </p:childTnLst>
                                </p:cTn>
                              </p:par>
                              <p:par>
                                <p:cTn id="15" presetID="32" presetClass="emph" presetSubtype="0" fill="hold" nodeType="withEffect">
                                  <p:stCondLst>
                                    <p:cond delay="0"/>
                                  </p:stCondLst>
                                  <p:childTnLst>
                                    <p:animClr clrSpc="rgb">
                                      <p:cBhvr override="childStyle">
                                        <p:cTn id="16" dur="100" fill="hold"/>
                                        <p:tgtEl>
                                          <p:spTgt spid="4"/>
                                        </p:tgtEl>
                                        <p:attrNameLst>
                                          <p:attrName>style.color</p:attrName>
                                        </p:attrNameLst>
                                      </p:cBhvr>
                                      <p:to>
                                        <a:schemeClr val="accent2"/>
                                      </p:to>
                                    </p:animClr>
                                    <p:animClr clrSpc="rgb">
                                      <p:cBhvr>
                                        <p:cTn id="17" dur="100" fill="hold"/>
                                        <p:tgtEl>
                                          <p:spTgt spid="4"/>
                                        </p:tgtEl>
                                        <p:attrNameLst>
                                          <p:attrName>fillcolor</p:attrName>
                                        </p:attrNameLst>
                                      </p:cBhvr>
                                      <p:to>
                                        <a:schemeClr val="accent2"/>
                                      </p:to>
                                    </p:animClr>
                                    <p:set>
                                      <p:cBhvr>
                                        <p:cTn id="18" dur="100" fill="hold"/>
                                        <p:tgtEl>
                                          <p:spTgt spid="4"/>
                                        </p:tgtEl>
                                        <p:attrNameLst>
                                          <p:attrName>fill.type</p:attrName>
                                        </p:attrNameLst>
                                      </p:cBhvr>
                                      <p:to>
                                        <p:strVal val="solid"/>
                                      </p:to>
                                    </p:set>
                                    <p:set>
                                      <p:cBhvr>
                                        <p:cTn id="19" dur="100" fill="hold"/>
                                        <p:tgtEl>
                                          <p:spTgt spid="4"/>
                                        </p:tgtEl>
                                        <p:attrNameLst>
                                          <p:attrName>fill.on</p:attrName>
                                        </p:attrNameLst>
                                      </p:cBhvr>
                                      <p:to>
                                        <p:strVal val="true"/>
                                      </p:to>
                                    </p:set>
                                    <p:animRot by="120000">
                                      <p:cBhvr>
                                        <p:cTn id="20" dur="100" fill="hold">
                                          <p:stCondLst>
                                            <p:cond delay="0"/>
                                          </p:stCondLst>
                                        </p:cTn>
                                        <p:tgtEl>
                                          <p:spTgt spid="4"/>
                                        </p:tgtEl>
                                        <p:attrNameLst>
                                          <p:attrName>r</p:attrName>
                                        </p:attrNameLst>
                                      </p:cBhvr>
                                    </p:animRot>
                                    <p:animRot by="-240000">
                                      <p:cBhvr>
                                        <p:cTn id="21" dur="200" fill="hold">
                                          <p:stCondLst>
                                            <p:cond delay="200"/>
                                          </p:stCondLst>
                                        </p:cTn>
                                        <p:tgtEl>
                                          <p:spTgt spid="4"/>
                                        </p:tgtEl>
                                        <p:attrNameLst>
                                          <p:attrName>r</p:attrName>
                                        </p:attrNameLst>
                                      </p:cBhvr>
                                    </p:animRot>
                                    <p:animRot by="240000">
                                      <p:cBhvr>
                                        <p:cTn id="22" dur="200" fill="hold">
                                          <p:stCondLst>
                                            <p:cond delay="400"/>
                                          </p:stCondLst>
                                        </p:cTn>
                                        <p:tgtEl>
                                          <p:spTgt spid="4"/>
                                        </p:tgtEl>
                                        <p:attrNameLst>
                                          <p:attrName>r</p:attrName>
                                        </p:attrNameLst>
                                      </p:cBhvr>
                                    </p:animRot>
                                    <p:animRot by="-240000">
                                      <p:cBhvr>
                                        <p:cTn id="23" dur="200" fill="hold">
                                          <p:stCondLst>
                                            <p:cond delay="600"/>
                                          </p:stCondLst>
                                        </p:cTn>
                                        <p:tgtEl>
                                          <p:spTgt spid="4"/>
                                        </p:tgtEl>
                                        <p:attrNameLst>
                                          <p:attrName>r</p:attrName>
                                        </p:attrNameLst>
                                      </p:cBhvr>
                                    </p:animRot>
                                    <p:animRot by="120000">
                                      <p:cBhvr>
                                        <p:cTn id="24" dur="200" fill="hold">
                                          <p:stCondLst>
                                            <p:cond delay="800"/>
                                          </p:stCondLst>
                                        </p:cTn>
                                        <p:tgtEl>
                                          <p:spTgt spid="4"/>
                                        </p:tgtEl>
                                        <p:attrNameLst>
                                          <p:attrName>r</p:attrName>
                                        </p:attrNameLst>
                                      </p:cBhvr>
                                    </p:animRot>
                                  </p:childTnLst>
                                </p:cTn>
                              </p:par>
                              <p:par>
                                <p:cTn id="25" presetID="0" presetClass="path" presetSubtype="0" accel="50000" decel="50000" fill="hold" nodeType="withEffect">
                                  <p:stCondLst>
                                    <p:cond delay="0"/>
                                  </p:stCondLst>
                                  <p:childTnLst>
                                    <p:animMotion origin="layout" path="M 0.07847 0.0812 C 0.00989 0.22878 -0.05869 0.37636 -0.0033 0.49364 C 0.05208 0.61092 0.26684 0.79852 0.41093 0.78534 C 0.55503 0.77215 0.79461 0.54453 0.86145 0.41476 C 0.92829 0.28499 0.94583 0.07495 0.8118 0.00625 C 0.67777 -0.06245 0.18593 0.00278 0.05763 0.00255 C -0.07066 0.00232 0.04496 0.00301 0.04236 0.00509 C 0.03975 0.00717 0.04322 0.01504 0.04236 0.01504 C 0.04149 0.01504 0.03802 0.00671 0.03663 0.00509 " pathEditMode="relative" rAng="0" ptsTypes="aaaaaaaaA">
                                      <p:cBhvr>
                                        <p:cTn id="26" dur="3000" fill="hold"/>
                                        <p:tgtEl>
                                          <p:spTgt spid="7"/>
                                        </p:tgtEl>
                                        <p:attrNameLst>
                                          <p:attrName>ppt_x</p:attrName>
                                          <p:attrName>ppt_y</p:attrName>
                                        </p:attrNameLst>
                                      </p:cBhvr>
                                      <p:rCtr x="359" y="28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57486" y="285728"/>
            <a:ext cx="8229600" cy="1143000"/>
          </a:xfrm>
        </p:spPr>
        <p:txBody>
          <a:bodyPr>
            <a:normAutofit/>
          </a:bodyPr>
          <a:lstStyle/>
          <a:p>
            <a:r>
              <a:rPr lang="en-CA" sz="4000" u="sng" dirty="0" smtClean="0">
                <a:solidFill>
                  <a:schemeClr val="bg1"/>
                </a:solidFill>
              </a:rPr>
              <a:t>Conflict</a:t>
            </a:r>
            <a:endParaRPr lang="en-CA" sz="4000" u="sng" dirty="0">
              <a:solidFill>
                <a:schemeClr val="bg1"/>
              </a:solidFill>
            </a:endParaRPr>
          </a:p>
        </p:txBody>
      </p:sp>
      <p:sp>
        <p:nvSpPr>
          <p:cNvPr id="3" name="Content Placeholder 2"/>
          <p:cNvSpPr>
            <a:spLocks noGrp="1"/>
          </p:cNvSpPr>
          <p:nvPr>
            <p:ph idx="1"/>
          </p:nvPr>
        </p:nvSpPr>
        <p:spPr/>
        <p:txBody>
          <a:bodyPr>
            <a:normAutofit lnSpcReduction="10000"/>
          </a:bodyPr>
          <a:lstStyle/>
          <a:p>
            <a:r>
              <a:rPr lang="en-CA" sz="2000" dirty="0" smtClean="0">
                <a:solidFill>
                  <a:schemeClr val="bg1"/>
                </a:solidFill>
              </a:rPr>
              <a:t>Sandy </a:t>
            </a:r>
            <a:r>
              <a:rPr lang="en-CA" sz="2000" dirty="0" err="1" smtClean="0">
                <a:solidFill>
                  <a:schemeClr val="bg1"/>
                </a:solidFill>
              </a:rPr>
              <a:t>Savarno’s</a:t>
            </a:r>
            <a:r>
              <a:rPr lang="en-CA" sz="2000" dirty="0" smtClean="0">
                <a:solidFill>
                  <a:schemeClr val="bg1"/>
                </a:solidFill>
              </a:rPr>
              <a:t> job was to kill Isabelle </a:t>
            </a:r>
            <a:r>
              <a:rPr lang="en-CA" sz="2000" dirty="0" err="1" smtClean="0">
                <a:solidFill>
                  <a:schemeClr val="bg1"/>
                </a:solidFill>
              </a:rPr>
              <a:t>Waring</a:t>
            </a:r>
            <a:r>
              <a:rPr lang="en-CA" sz="2000" dirty="0" smtClean="0">
                <a:solidFill>
                  <a:schemeClr val="bg1"/>
                </a:solidFill>
              </a:rPr>
              <a:t> and take Heather’s journal back so that no one would know who the killer of Heather was. This conflict is the main reason that </a:t>
            </a:r>
            <a:r>
              <a:rPr lang="en-CA" sz="2000" dirty="0" err="1" smtClean="0">
                <a:solidFill>
                  <a:schemeClr val="bg1"/>
                </a:solidFill>
              </a:rPr>
              <a:t>Lacey</a:t>
            </a:r>
            <a:r>
              <a:rPr lang="en-CA" sz="2000" dirty="0" smtClean="0">
                <a:solidFill>
                  <a:schemeClr val="bg1"/>
                </a:solidFill>
              </a:rPr>
              <a:t> had to go into the Witness Protection Program. If Sandy didn’t kill Isabelle and just stole the journal instead Isabelle would have looked crazy in thinking that Heather was murdered and that if she thought the journal was stolen instead of her losing it would make her look even more crazy and filled with grief. Isabelle never needed to be killed in the first place and her being killed in Heather’s old apartment left the possibility for </a:t>
            </a:r>
            <a:r>
              <a:rPr lang="en-CA" sz="2000" dirty="0" err="1" smtClean="0">
                <a:solidFill>
                  <a:schemeClr val="bg1"/>
                </a:solidFill>
              </a:rPr>
              <a:t>Lacey</a:t>
            </a:r>
            <a:r>
              <a:rPr lang="en-CA" sz="2000" dirty="0" smtClean="0">
                <a:solidFill>
                  <a:schemeClr val="bg1"/>
                </a:solidFill>
              </a:rPr>
              <a:t> to interrupt Sandy and that’s exactly what happened. The stupid decision for Sandy to be hired to kill Isabelle led to the whole plot of the whole story and could have been avoided all together.  If Heather’s journal was stolen instead of Isabelle being killed would have kept the bad guys safe but instead Isabelle was killed in an unprofessional manner which led to them losing in the end.</a:t>
            </a:r>
            <a:endParaRPr lang="en-CA" sz="2000" dirty="0">
              <a:solidFill>
                <a:schemeClr val="bg1"/>
              </a:solidFill>
            </a:endParaRPr>
          </a:p>
        </p:txBody>
      </p:sp>
      <p:pic>
        <p:nvPicPr>
          <p:cNvPr id="5" name="Picture 4" descr="jackie-chan.jpg"/>
          <p:cNvPicPr>
            <a:picLocks noChangeAspect="1"/>
          </p:cNvPicPr>
          <p:nvPr/>
        </p:nvPicPr>
        <p:blipFill>
          <a:blip r:embed="rId2" cstate="print"/>
          <a:stretch>
            <a:fillRect/>
          </a:stretch>
        </p:blipFill>
        <p:spPr>
          <a:xfrm>
            <a:off x="3500430" y="142852"/>
            <a:ext cx="2500315" cy="1489076"/>
          </a:xfrm>
          <a:prstGeom prst="teardrop">
            <a:avLst/>
          </a:prstGeom>
        </p:spPr>
      </p:pic>
    </p:spTree>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Clr clrSpc="rgb">
                                      <p:cBhvr override="childStyle">
                                        <p:cTn id="6" dur="100" fill="hold"/>
                                        <p:tgtEl>
                                          <p:spTgt spid="5"/>
                                        </p:tgtEl>
                                        <p:attrNameLst>
                                          <p:attrName>style.color</p:attrName>
                                        </p:attrNameLst>
                                      </p:cBhvr>
                                      <p:to>
                                        <a:schemeClr val="accent2"/>
                                      </p:to>
                                    </p:animClr>
                                    <p:animClr clrSpc="rgb">
                                      <p:cBhvr>
                                        <p:cTn id="7" dur="100" fill="hold"/>
                                        <p:tgtEl>
                                          <p:spTgt spid="5"/>
                                        </p:tgtEl>
                                        <p:attrNameLst>
                                          <p:attrName>fillcolor</p:attrName>
                                        </p:attrNameLst>
                                      </p:cBhvr>
                                      <p:to>
                                        <a:schemeClr val="accent2"/>
                                      </p:to>
                                    </p:animClr>
                                    <p:set>
                                      <p:cBhvr>
                                        <p:cTn id="8" dur="100" fill="hold"/>
                                        <p:tgtEl>
                                          <p:spTgt spid="5"/>
                                        </p:tgtEl>
                                        <p:attrNameLst>
                                          <p:attrName>fill.type</p:attrName>
                                        </p:attrNameLst>
                                      </p:cBhvr>
                                      <p:to>
                                        <p:strVal val="solid"/>
                                      </p:to>
                                    </p:set>
                                    <p:set>
                                      <p:cBhvr>
                                        <p:cTn id="9" dur="100" fill="hold"/>
                                        <p:tgtEl>
                                          <p:spTgt spid="5"/>
                                        </p:tgtEl>
                                        <p:attrNameLst>
                                          <p:attrName>fill.on</p:attrName>
                                        </p:attrNameLst>
                                      </p:cBhvr>
                                      <p:to>
                                        <p:strVal val="true"/>
                                      </p:to>
                                    </p:set>
                                    <p:animRot by="120000">
                                      <p:cBhvr>
                                        <p:cTn id="10" dur="100" fill="hold">
                                          <p:stCondLst>
                                            <p:cond delay="0"/>
                                          </p:stCondLst>
                                        </p:cTn>
                                        <p:tgtEl>
                                          <p:spTgt spid="5"/>
                                        </p:tgtEl>
                                        <p:attrNameLst>
                                          <p:attrName>r</p:attrName>
                                        </p:attrNameLst>
                                      </p:cBhvr>
                                    </p:animRot>
                                    <p:animRot by="-240000">
                                      <p:cBhvr>
                                        <p:cTn id="11" dur="200" fill="hold">
                                          <p:stCondLst>
                                            <p:cond delay="200"/>
                                          </p:stCondLst>
                                        </p:cTn>
                                        <p:tgtEl>
                                          <p:spTgt spid="5"/>
                                        </p:tgtEl>
                                        <p:attrNameLst>
                                          <p:attrName>r</p:attrName>
                                        </p:attrNameLst>
                                      </p:cBhvr>
                                    </p:animRot>
                                    <p:animRot by="240000">
                                      <p:cBhvr>
                                        <p:cTn id="12" dur="200" fill="hold">
                                          <p:stCondLst>
                                            <p:cond delay="400"/>
                                          </p:stCondLst>
                                        </p:cTn>
                                        <p:tgtEl>
                                          <p:spTgt spid="5"/>
                                        </p:tgtEl>
                                        <p:attrNameLst>
                                          <p:attrName>r</p:attrName>
                                        </p:attrNameLst>
                                      </p:cBhvr>
                                    </p:animRot>
                                    <p:animRot by="-240000">
                                      <p:cBhvr>
                                        <p:cTn id="13" dur="200" fill="hold">
                                          <p:stCondLst>
                                            <p:cond delay="600"/>
                                          </p:stCondLst>
                                        </p:cTn>
                                        <p:tgtEl>
                                          <p:spTgt spid="5"/>
                                        </p:tgtEl>
                                        <p:attrNameLst>
                                          <p:attrName>r</p:attrName>
                                        </p:attrNameLst>
                                      </p:cBhvr>
                                    </p:animRot>
                                    <p:animRot by="120000">
                                      <p:cBhvr>
                                        <p:cTn id="14" dur="200" fill="hold">
                                          <p:stCondLst>
                                            <p:cond delay="800"/>
                                          </p:stCondLst>
                                        </p:cTn>
                                        <p:tgtEl>
                                          <p:spTgt spid="5"/>
                                        </p:tgtEl>
                                        <p:attrNameLst>
                                          <p:attrName>r</p:attrName>
                                        </p:attrNameLst>
                                      </p:cBhvr>
                                    </p:animRot>
                                  </p:childTnLst>
                                </p:cTn>
                              </p:par>
                              <p:par>
                                <p:cTn id="15" presetID="0" presetClass="path" presetSubtype="0" accel="50000" decel="50000" fill="hold" nodeType="withEffect">
                                  <p:stCondLst>
                                    <p:cond delay="0"/>
                                  </p:stCondLst>
                                  <p:childTnLst>
                                    <p:animMotion origin="layout" path="M 9.44444E-6 -2.26232E-6 C -0.00086 -0.00046 -0.00381 -0.00139 -0.00277 -0.00139 C 0.00035 -0.00139 0.00382 -0.00162 0.00678 -2.26232E-6 C 0.00834 0.00093 0.00348 0.00069 0.00191 0.00116 C 0.00035 0.00069 -0.00121 0.00023 -0.00277 -2.26232E-6 C -0.00538 -0.00046 -0.01302 -0.00139 -0.01041 -0.00139 C -0.00746 -0.00139 0.01424 0.00069 0.0191 0.00116 C 0.04376 -0.00324 -0.00277 0.00046 -0.01336 0.00255 C -0.0092 0.00301 -0.00503 0.00324 -0.00086 0.0037 C 0.00296 0.00416 0.01441 0.00393 0.0106 0.00509 C 0.004 0.00694 -0.00277 0.00578 -0.00954 0.00625 C -0.00833 0.00578 -0.00694 0.00532 -0.00572 0.00509 C 0.01667 0.00278 0.03178 0.0044 -0.01145 0.00255 C -0.0026 0.00208 0.0073 0.00648 0.01528 0.00116 C 0.02205 -0.00347 -0.00086 0.00463 -0.00763 -2.26232E-6 C -0.01336 -0.0037 0.00504 -0.00092 0.01146 -0.00139 C 0.02119 -0.00439 0.02153 -0.00393 -0.00572 -0.00393 C -0.00798 -0.00393 -0.00121 -0.00278 0.00105 -0.00254 C 0.00573 -0.00231 0.0106 -0.00254 0.01528 -0.00254 " pathEditMode="relative" ptsTypes="ffffffffffffffffffA">
                                      <p:cBhvr>
                                        <p:cTn id="16" dur="2000" fill="hold"/>
                                        <p:tgtEl>
                                          <p:spTgt spid="5"/>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5850" y="214290"/>
            <a:ext cx="8229600" cy="1143000"/>
          </a:xfrm>
        </p:spPr>
        <p:txBody>
          <a:bodyPr/>
          <a:lstStyle/>
          <a:p>
            <a:r>
              <a:rPr lang="en-CA" u="sng" dirty="0" smtClean="0">
                <a:solidFill>
                  <a:schemeClr val="bg1"/>
                </a:solidFill>
              </a:rPr>
              <a:t>Theme</a:t>
            </a:r>
            <a:endParaRPr lang="en-CA" u="sng" dirty="0">
              <a:solidFill>
                <a:schemeClr val="bg1"/>
              </a:solidFill>
            </a:endParaRPr>
          </a:p>
        </p:txBody>
      </p:sp>
      <p:sp>
        <p:nvSpPr>
          <p:cNvPr id="3" name="Content Placeholder 2"/>
          <p:cNvSpPr>
            <a:spLocks noGrp="1"/>
          </p:cNvSpPr>
          <p:nvPr>
            <p:ph idx="1"/>
          </p:nvPr>
        </p:nvSpPr>
        <p:spPr/>
        <p:txBody>
          <a:bodyPr/>
          <a:lstStyle/>
          <a:p>
            <a:pPr>
              <a:buNone/>
            </a:pPr>
            <a:r>
              <a:rPr lang="en-CA" dirty="0" smtClean="0">
                <a:solidFill>
                  <a:schemeClr val="bg1"/>
                </a:solidFill>
              </a:rPr>
              <a:t> Pretend You Don’t See Her </a:t>
            </a:r>
            <a:r>
              <a:rPr lang="en-CA" sz="2400" dirty="0" smtClean="0">
                <a:solidFill>
                  <a:schemeClr val="bg1"/>
                </a:solidFill>
              </a:rPr>
              <a:t>is a wonderful title that matches the whole story altogether. After Sandy </a:t>
            </a:r>
            <a:r>
              <a:rPr lang="en-CA" sz="2400" dirty="0" err="1" smtClean="0">
                <a:solidFill>
                  <a:schemeClr val="bg1"/>
                </a:solidFill>
              </a:rPr>
              <a:t>Savarano</a:t>
            </a:r>
            <a:r>
              <a:rPr lang="en-CA" sz="2400" dirty="0" smtClean="0">
                <a:solidFill>
                  <a:schemeClr val="bg1"/>
                </a:solidFill>
              </a:rPr>
              <a:t> shot Isabelle </a:t>
            </a:r>
            <a:r>
              <a:rPr lang="en-CA" sz="2400" dirty="0" err="1" smtClean="0">
                <a:solidFill>
                  <a:schemeClr val="bg1"/>
                </a:solidFill>
              </a:rPr>
              <a:t>Waring</a:t>
            </a:r>
            <a:r>
              <a:rPr lang="en-CA" sz="2400" dirty="0" smtClean="0">
                <a:solidFill>
                  <a:schemeClr val="bg1"/>
                </a:solidFill>
              </a:rPr>
              <a:t> and saw that </a:t>
            </a:r>
            <a:r>
              <a:rPr lang="en-CA" sz="2400" dirty="0" err="1" smtClean="0">
                <a:solidFill>
                  <a:schemeClr val="bg1"/>
                </a:solidFill>
              </a:rPr>
              <a:t>Lacey</a:t>
            </a:r>
            <a:r>
              <a:rPr lang="en-CA" sz="2400" dirty="0" smtClean="0">
                <a:solidFill>
                  <a:schemeClr val="bg1"/>
                </a:solidFill>
              </a:rPr>
              <a:t> saw him after he shot her it would have been nice to pretend that he didn’t see her but he did and he knew that she would tell the police what he looked like. The title shows that most people would like to forget that something's have never happened but in the end they did and if you don’t fix them they will come back to bite you.</a:t>
            </a:r>
            <a:endParaRPr lang="en-CA" sz="2400" dirty="0">
              <a:solidFill>
                <a:schemeClr val="bg1"/>
              </a:solidFill>
            </a:endParaRPr>
          </a:p>
        </p:txBody>
      </p:sp>
      <p:pic>
        <p:nvPicPr>
          <p:cNvPr id="4" name="Picture 3" descr="6a00fa96774f0200020123dde88a2a860d-500pi.jpg"/>
          <p:cNvPicPr>
            <a:picLocks noChangeAspect="1"/>
          </p:cNvPicPr>
          <p:nvPr/>
        </p:nvPicPr>
        <p:blipFill>
          <a:blip r:embed="rId2" cstate="print">
            <a:grayscl/>
          </a:blip>
          <a:stretch>
            <a:fillRect/>
          </a:stretch>
        </p:blipFill>
        <p:spPr>
          <a:xfrm>
            <a:off x="4572000" y="571480"/>
            <a:ext cx="2338378" cy="699103"/>
          </a:xfrm>
          <a:prstGeom prst="rect">
            <a:avLst/>
          </a:prstGeom>
        </p:spPr>
      </p:pic>
      <p:sp>
        <p:nvSpPr>
          <p:cNvPr id="6" name="Rectangle 5"/>
          <p:cNvSpPr/>
          <p:nvPr/>
        </p:nvSpPr>
        <p:spPr>
          <a:xfrm>
            <a:off x="3500430" y="5143512"/>
            <a:ext cx="1993944" cy="1015663"/>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marL="342900" lvl="0" indent="-342900">
              <a:spcBef>
                <a:spcPct val="20000"/>
              </a:spcBef>
            </a:pPr>
            <a:r>
              <a:rPr lang="en-US" sz="6000" dirty="0" smtClean="0">
                <a:ln w="10160">
                  <a:solidFill>
                    <a:schemeClr val="tx2"/>
                  </a:solidFill>
                  <a:prstDash val="solid"/>
                </a:ln>
                <a:solidFill>
                  <a:schemeClr val="bg1"/>
                </a:solidFill>
                <a:effectLst>
                  <a:outerShdw blurRad="38100" dist="32000" dir="5400000" algn="tl">
                    <a:srgbClr val="000000">
                      <a:alpha val="30000"/>
                    </a:srgbClr>
                  </a:outerShdw>
                </a:effectLst>
              </a:rPr>
              <a:t>Fin</a:t>
            </a: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1000" fill="hold"/>
                                        <p:tgtEl>
                                          <p:spTgt spid="6"/>
                                        </p:tgtEl>
                                      </p:cBhvr>
                                      <p:by x="150000" y="150000"/>
                                    </p:animScale>
                                  </p:childTnLst>
                                </p:cTn>
                              </p:par>
                              <p:par>
                                <p:cTn id="7" presetID="8" presetClass="emph" presetSubtype="0" fill="hold" grpId="1" nodeType="withEffect">
                                  <p:stCondLst>
                                    <p:cond delay="0"/>
                                  </p:stCondLst>
                                  <p:childTnLst>
                                    <p:animRot by="21600000">
                                      <p:cBhvr>
                                        <p:cTn id="8" dur="2000" fill="hold"/>
                                        <p:tgtEl>
                                          <p:spTgt spid="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3172" y="142852"/>
            <a:ext cx="8229600" cy="1143000"/>
          </a:xfrm>
        </p:spPr>
        <p:txBody>
          <a:bodyPr>
            <a:normAutofit/>
          </a:bodyPr>
          <a:lstStyle/>
          <a:p>
            <a:r>
              <a:rPr lang="en-CA" sz="3600" u="sng" dirty="0" smtClean="0">
                <a:solidFill>
                  <a:schemeClr val="bg1"/>
                </a:solidFill>
              </a:rPr>
              <a:t>Characters</a:t>
            </a:r>
            <a:endParaRPr lang="en-CA" sz="3600" u="sng" dirty="0">
              <a:solidFill>
                <a:schemeClr val="bg1"/>
              </a:solidFill>
            </a:endParaRPr>
          </a:p>
        </p:txBody>
      </p:sp>
      <p:sp>
        <p:nvSpPr>
          <p:cNvPr id="3" name="Content Placeholder 2"/>
          <p:cNvSpPr>
            <a:spLocks noGrp="1"/>
          </p:cNvSpPr>
          <p:nvPr>
            <p:ph idx="1"/>
          </p:nvPr>
        </p:nvSpPr>
        <p:spPr>
          <a:xfrm>
            <a:off x="457200" y="1142984"/>
            <a:ext cx="8229600" cy="4983179"/>
          </a:xfrm>
        </p:spPr>
        <p:txBody>
          <a:bodyPr>
            <a:normAutofit lnSpcReduction="10000"/>
          </a:bodyPr>
          <a:lstStyle/>
          <a:p>
            <a:pPr>
              <a:buNone/>
            </a:pPr>
            <a:r>
              <a:rPr lang="en-CA" u="sng" dirty="0" err="1" smtClean="0">
                <a:solidFill>
                  <a:schemeClr val="bg1"/>
                </a:solidFill>
              </a:rPr>
              <a:t>Lacey</a:t>
            </a:r>
            <a:r>
              <a:rPr lang="en-CA" u="sng" dirty="0" smtClean="0">
                <a:solidFill>
                  <a:schemeClr val="bg1"/>
                </a:solidFill>
              </a:rPr>
              <a:t> Farrell</a:t>
            </a:r>
            <a:r>
              <a:rPr lang="en-CA" dirty="0" smtClean="0">
                <a:solidFill>
                  <a:schemeClr val="bg1"/>
                </a:solidFill>
              </a:rPr>
              <a:t>-</a:t>
            </a:r>
            <a:r>
              <a:rPr lang="en-CA" sz="2400" dirty="0" smtClean="0">
                <a:solidFill>
                  <a:schemeClr val="bg1"/>
                </a:solidFill>
              </a:rPr>
              <a:t>  </a:t>
            </a:r>
            <a:r>
              <a:rPr lang="en-CA" sz="2400" dirty="0" err="1" smtClean="0">
                <a:solidFill>
                  <a:schemeClr val="bg1"/>
                </a:solidFill>
              </a:rPr>
              <a:t>Lacey</a:t>
            </a:r>
            <a:r>
              <a:rPr lang="en-CA" sz="2400" dirty="0" smtClean="0">
                <a:solidFill>
                  <a:schemeClr val="bg1"/>
                </a:solidFill>
              </a:rPr>
              <a:t> is a strong young business woman with a career in the real estate agency. She loves the city just like her father Jack and also had physical features like him such as fair skin, blue-green eyes, and dark brown hair. She was tall, slim, and her hair was straight and would swing down to her shoulders. </a:t>
            </a:r>
            <a:r>
              <a:rPr lang="en-CA" sz="2400" dirty="0" err="1" smtClean="0">
                <a:solidFill>
                  <a:schemeClr val="bg1"/>
                </a:solidFill>
              </a:rPr>
              <a:t>Lacey</a:t>
            </a:r>
            <a:r>
              <a:rPr lang="en-CA" sz="2400" dirty="0" smtClean="0">
                <a:solidFill>
                  <a:schemeClr val="bg1"/>
                </a:solidFill>
              </a:rPr>
              <a:t> is single and lives on her own in her own apartment. She knows that since she hit thirty her biological clock is ticking but she knows when it’s right it’ll happen. Her character is quite level headed and not too eager to rush into things without thinking. She is a family person and loves her mother and sister as well as her nieces and nephews. Her strength shines through as the plot of the story unfolds and she has to deal with a ruthless killer after her.    </a:t>
            </a:r>
            <a:r>
              <a:rPr lang="en-CA" dirty="0" smtClean="0">
                <a:solidFill>
                  <a:schemeClr val="bg1"/>
                </a:solidFill>
              </a:rPr>
              <a:t> </a:t>
            </a:r>
            <a:endParaRPr lang="en-CA" u="sng" dirty="0">
              <a:solidFill>
                <a:schemeClr val="bg1"/>
              </a:solidFill>
            </a:endParaRPr>
          </a:p>
        </p:txBody>
      </p:sp>
    </p:spTree>
  </p:cSld>
  <p:clrMapOvr>
    <a:masterClrMapping/>
  </p:clrMapOvr>
  <p:transition spd="slow">
    <p:wipe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3172" y="571480"/>
            <a:ext cx="8229600" cy="1143000"/>
          </a:xfrm>
        </p:spPr>
        <p:txBody>
          <a:bodyPr>
            <a:normAutofit/>
          </a:bodyPr>
          <a:lstStyle/>
          <a:p>
            <a:r>
              <a:rPr lang="en-CA" sz="3200" u="sng" dirty="0" smtClean="0">
                <a:solidFill>
                  <a:schemeClr val="bg1"/>
                </a:solidFill>
              </a:rPr>
              <a:t>Sandy </a:t>
            </a:r>
            <a:r>
              <a:rPr lang="en-CA" sz="3200" u="sng" dirty="0" err="1" smtClean="0">
                <a:solidFill>
                  <a:schemeClr val="bg1"/>
                </a:solidFill>
              </a:rPr>
              <a:t>Savarano</a:t>
            </a:r>
            <a:endParaRPr lang="en-CA" sz="3200" u="sng" dirty="0">
              <a:solidFill>
                <a:schemeClr val="bg1"/>
              </a:solidFill>
            </a:endParaRPr>
          </a:p>
        </p:txBody>
      </p:sp>
      <p:sp>
        <p:nvSpPr>
          <p:cNvPr id="3" name="Content Placeholder 2"/>
          <p:cNvSpPr>
            <a:spLocks noGrp="1"/>
          </p:cNvSpPr>
          <p:nvPr>
            <p:ph idx="1"/>
          </p:nvPr>
        </p:nvSpPr>
        <p:spPr/>
        <p:txBody>
          <a:bodyPr>
            <a:normAutofit fontScale="92500"/>
          </a:bodyPr>
          <a:lstStyle/>
          <a:p>
            <a:r>
              <a:rPr lang="en-CA" sz="2400" dirty="0" smtClean="0">
                <a:solidFill>
                  <a:schemeClr val="bg1"/>
                </a:solidFill>
              </a:rPr>
              <a:t>Sandy </a:t>
            </a:r>
            <a:r>
              <a:rPr lang="en-CA" sz="2400" dirty="0" err="1" smtClean="0">
                <a:solidFill>
                  <a:schemeClr val="bg1"/>
                </a:solidFill>
              </a:rPr>
              <a:t>Savarano</a:t>
            </a:r>
            <a:r>
              <a:rPr lang="en-CA" sz="2400" dirty="0" smtClean="0">
                <a:solidFill>
                  <a:schemeClr val="bg1"/>
                </a:solidFill>
              </a:rPr>
              <a:t> is a ruthless hit man with many aliases. To most people he is known as Curtis Caldwell. His character has no conscience and will do anything for his job and in the end save himself from being put in jail. After he murders Isabelle </a:t>
            </a:r>
            <a:r>
              <a:rPr lang="en-CA" sz="2400" dirty="0" err="1" smtClean="0">
                <a:solidFill>
                  <a:schemeClr val="bg1"/>
                </a:solidFill>
              </a:rPr>
              <a:t>Waring</a:t>
            </a:r>
            <a:r>
              <a:rPr lang="en-CA" sz="2400" dirty="0" smtClean="0">
                <a:solidFill>
                  <a:schemeClr val="bg1"/>
                </a:solidFill>
              </a:rPr>
              <a:t> and realizes that </a:t>
            </a:r>
            <a:r>
              <a:rPr lang="en-CA" sz="2400" dirty="0" err="1" smtClean="0">
                <a:solidFill>
                  <a:schemeClr val="bg1"/>
                </a:solidFill>
              </a:rPr>
              <a:t>Lacey</a:t>
            </a:r>
            <a:r>
              <a:rPr lang="en-CA" sz="2400" dirty="0" smtClean="0">
                <a:solidFill>
                  <a:schemeClr val="bg1"/>
                </a:solidFill>
              </a:rPr>
              <a:t> has seen him and his face he tries everything he can to find her and kill her. It’s not part of the job but he wants to make sure that she can’t identify him if the police catch him. Sandy is the villain of the book for quite some time but the real evil master mind who put Sandy to it is brought to light and faced with justice. Sandy has only known life through the eyes of a hit man and he knows he is good at his job. He is average height with cold blue eyes that pierce through you. His appearance is also one of his disguises which he changes throughout the book.</a:t>
            </a:r>
            <a:endParaRPr lang="en-CA" sz="2400" dirty="0">
              <a:solidFill>
                <a:schemeClr val="bg1"/>
              </a:solidFill>
            </a:endParaRPr>
          </a:p>
        </p:txBody>
      </p:sp>
    </p:spTree>
  </p:cSld>
  <p:clrMapOvr>
    <a:masterClrMapping/>
  </p:clrMapOvr>
  <p:transition spd="slow">
    <p:pull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800" y="571480"/>
            <a:ext cx="8229600" cy="1143000"/>
          </a:xfrm>
        </p:spPr>
        <p:txBody>
          <a:bodyPr>
            <a:normAutofit/>
          </a:bodyPr>
          <a:lstStyle/>
          <a:p>
            <a:r>
              <a:rPr lang="en-CA" sz="3600" u="sng" dirty="0" smtClean="0">
                <a:solidFill>
                  <a:schemeClr val="bg1"/>
                </a:solidFill>
              </a:rPr>
              <a:t>Tom Lynch</a:t>
            </a:r>
            <a:endParaRPr lang="en-CA" sz="3600" u="sng" dirty="0">
              <a:solidFill>
                <a:schemeClr val="bg1"/>
              </a:solidFill>
            </a:endParaRPr>
          </a:p>
        </p:txBody>
      </p:sp>
      <p:sp>
        <p:nvSpPr>
          <p:cNvPr id="3" name="Content Placeholder 2"/>
          <p:cNvSpPr>
            <a:spLocks noGrp="1"/>
          </p:cNvSpPr>
          <p:nvPr>
            <p:ph idx="1"/>
          </p:nvPr>
        </p:nvSpPr>
        <p:spPr/>
        <p:txBody>
          <a:bodyPr>
            <a:normAutofit/>
          </a:bodyPr>
          <a:lstStyle/>
          <a:p>
            <a:r>
              <a:rPr lang="en-CA" sz="2400" dirty="0" smtClean="0">
                <a:solidFill>
                  <a:schemeClr val="bg1"/>
                </a:solidFill>
              </a:rPr>
              <a:t>Tom Lynch is the books dreamy older guy that all the girls want. His character’s role is for </a:t>
            </a:r>
            <a:r>
              <a:rPr lang="en-CA" sz="2400" dirty="0" err="1" smtClean="0">
                <a:solidFill>
                  <a:schemeClr val="bg1"/>
                </a:solidFill>
              </a:rPr>
              <a:t>Lacey</a:t>
            </a:r>
            <a:r>
              <a:rPr lang="en-CA" sz="2400" dirty="0" smtClean="0">
                <a:solidFill>
                  <a:schemeClr val="bg1"/>
                </a:solidFill>
              </a:rPr>
              <a:t> to fall head over heals for him while he does the same and acts like the perfect man who will deal with anything. Tom is a bit older than </a:t>
            </a:r>
            <a:r>
              <a:rPr lang="en-CA" sz="2400" dirty="0" err="1" smtClean="0">
                <a:solidFill>
                  <a:schemeClr val="bg1"/>
                </a:solidFill>
              </a:rPr>
              <a:t>Lacey</a:t>
            </a:r>
            <a:r>
              <a:rPr lang="en-CA" sz="2400" dirty="0" smtClean="0">
                <a:solidFill>
                  <a:schemeClr val="bg1"/>
                </a:solidFill>
              </a:rPr>
              <a:t> and is a radio show host who is very popular in Minneapolis. He is tall and fit as he goes to the gym a lot after work and listens and is caring. He is there for </a:t>
            </a:r>
            <a:r>
              <a:rPr lang="en-CA" sz="2400" dirty="0" err="1" smtClean="0">
                <a:solidFill>
                  <a:schemeClr val="bg1"/>
                </a:solidFill>
              </a:rPr>
              <a:t>Lacey</a:t>
            </a:r>
            <a:r>
              <a:rPr lang="en-CA" sz="2400" dirty="0" smtClean="0">
                <a:solidFill>
                  <a:schemeClr val="bg1"/>
                </a:solidFill>
              </a:rPr>
              <a:t> even though they haven't spent much time together at all. In the short time he knows </a:t>
            </a:r>
            <a:r>
              <a:rPr lang="en-CA" sz="2400" dirty="0" err="1" smtClean="0">
                <a:solidFill>
                  <a:schemeClr val="bg1"/>
                </a:solidFill>
              </a:rPr>
              <a:t>Lacey</a:t>
            </a:r>
            <a:r>
              <a:rPr lang="en-CA" sz="2400" dirty="0" smtClean="0">
                <a:solidFill>
                  <a:schemeClr val="bg1"/>
                </a:solidFill>
              </a:rPr>
              <a:t> he falls in love with her as she falls in love with him and in the end they end up together. Tom completes </a:t>
            </a:r>
            <a:r>
              <a:rPr lang="en-CA" sz="2400" dirty="0" err="1" smtClean="0">
                <a:solidFill>
                  <a:schemeClr val="bg1"/>
                </a:solidFill>
              </a:rPr>
              <a:t>Lacey</a:t>
            </a:r>
            <a:r>
              <a:rPr lang="en-CA" sz="2400" dirty="0" smtClean="0">
                <a:solidFill>
                  <a:schemeClr val="bg1"/>
                </a:solidFill>
              </a:rPr>
              <a:t> and </a:t>
            </a:r>
            <a:r>
              <a:rPr lang="en-CA" sz="2400" dirty="0" err="1" smtClean="0">
                <a:solidFill>
                  <a:schemeClr val="bg1"/>
                </a:solidFill>
              </a:rPr>
              <a:t>Lacey</a:t>
            </a:r>
            <a:r>
              <a:rPr lang="en-CA" sz="2400" dirty="0" smtClean="0">
                <a:solidFill>
                  <a:schemeClr val="bg1"/>
                </a:solidFill>
              </a:rPr>
              <a:t> completes Tom.</a:t>
            </a:r>
            <a:endParaRPr lang="en-CA" sz="2400" dirty="0">
              <a:solidFill>
                <a:schemeClr val="bg1"/>
              </a:solidFill>
            </a:endParaRPr>
          </a:p>
        </p:txBody>
      </p:sp>
    </p:spTree>
  </p:cSld>
  <p:clrMapOvr>
    <a:masterClrMapping/>
  </p:clrMapOvr>
  <p:transition spd="slow">
    <p:wipe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4000" u="sng" dirty="0" smtClean="0">
                <a:solidFill>
                  <a:schemeClr val="bg1"/>
                </a:solidFill>
              </a:rPr>
              <a:t>Character Changes</a:t>
            </a:r>
            <a:endParaRPr lang="en-CA" sz="4000" u="sng" dirty="0">
              <a:solidFill>
                <a:schemeClr val="bg1"/>
              </a:solidFill>
            </a:endParaRPr>
          </a:p>
        </p:txBody>
      </p:sp>
      <p:sp>
        <p:nvSpPr>
          <p:cNvPr id="3" name="Content Placeholder 2"/>
          <p:cNvSpPr>
            <a:spLocks noGrp="1"/>
          </p:cNvSpPr>
          <p:nvPr>
            <p:ph sz="half" idx="1"/>
          </p:nvPr>
        </p:nvSpPr>
        <p:spPr>
          <a:xfrm>
            <a:off x="457200" y="1600200"/>
            <a:ext cx="2543164" cy="4525963"/>
          </a:xfrm>
        </p:spPr>
        <p:txBody>
          <a:bodyPr>
            <a:normAutofit/>
          </a:bodyPr>
          <a:lstStyle/>
          <a:p>
            <a:pPr>
              <a:buNone/>
            </a:pPr>
            <a:r>
              <a:rPr lang="en-CA" sz="2400" dirty="0" smtClean="0">
                <a:solidFill>
                  <a:schemeClr val="bg1"/>
                </a:solidFill>
              </a:rPr>
              <a:t>       </a:t>
            </a:r>
            <a:r>
              <a:rPr lang="en-CA" u="sng" dirty="0" smtClean="0">
                <a:solidFill>
                  <a:schemeClr val="bg1"/>
                </a:solidFill>
              </a:rPr>
              <a:t>Characters</a:t>
            </a:r>
            <a:r>
              <a:rPr lang="en-CA" sz="2400" u="sng" dirty="0" smtClean="0">
                <a:solidFill>
                  <a:schemeClr val="bg1"/>
                </a:solidFill>
              </a:rPr>
              <a:t>     </a:t>
            </a:r>
          </a:p>
          <a:p>
            <a:pPr>
              <a:buNone/>
            </a:pPr>
            <a:r>
              <a:rPr lang="en-CA" sz="2000" dirty="0" smtClean="0">
                <a:solidFill>
                  <a:schemeClr val="bg1"/>
                </a:solidFill>
              </a:rPr>
              <a:t>       </a:t>
            </a:r>
            <a:r>
              <a:rPr lang="en-CA" sz="2000" dirty="0" err="1" smtClean="0">
                <a:solidFill>
                  <a:schemeClr val="bg1"/>
                </a:solidFill>
              </a:rPr>
              <a:t>Lacey</a:t>
            </a:r>
            <a:r>
              <a:rPr lang="en-CA" sz="2000" dirty="0" smtClean="0">
                <a:solidFill>
                  <a:schemeClr val="bg1"/>
                </a:solidFill>
              </a:rPr>
              <a:t> Farrell-</a:t>
            </a:r>
          </a:p>
          <a:p>
            <a:pPr>
              <a:buNone/>
            </a:pPr>
            <a:endParaRPr lang="en-CA" sz="2000" dirty="0" smtClean="0">
              <a:solidFill>
                <a:schemeClr val="bg1"/>
              </a:solidFill>
            </a:endParaRPr>
          </a:p>
          <a:p>
            <a:pPr>
              <a:buNone/>
            </a:pPr>
            <a:endParaRPr lang="en-CA" sz="2000" dirty="0" smtClean="0">
              <a:solidFill>
                <a:schemeClr val="bg1"/>
              </a:solidFill>
            </a:endParaRPr>
          </a:p>
          <a:p>
            <a:pPr>
              <a:buNone/>
            </a:pPr>
            <a:endParaRPr lang="en-CA" sz="2000" dirty="0" smtClean="0">
              <a:solidFill>
                <a:schemeClr val="bg1"/>
              </a:solidFill>
            </a:endParaRPr>
          </a:p>
          <a:p>
            <a:pPr>
              <a:buNone/>
            </a:pPr>
            <a:endParaRPr lang="en-CA" sz="2000" dirty="0" smtClean="0">
              <a:solidFill>
                <a:schemeClr val="bg1"/>
              </a:solidFill>
            </a:endParaRPr>
          </a:p>
          <a:p>
            <a:pPr>
              <a:buNone/>
            </a:pPr>
            <a:r>
              <a:rPr lang="en-CA" sz="2000" dirty="0" smtClean="0">
                <a:solidFill>
                  <a:schemeClr val="bg1"/>
                </a:solidFill>
              </a:rPr>
              <a:t>         Tom Lynch-</a:t>
            </a:r>
            <a:endParaRPr lang="en-CA" sz="2000" dirty="0">
              <a:solidFill>
                <a:schemeClr val="bg1"/>
              </a:solidFill>
            </a:endParaRPr>
          </a:p>
        </p:txBody>
      </p:sp>
      <p:sp>
        <p:nvSpPr>
          <p:cNvPr id="4" name="Content Placeholder 3"/>
          <p:cNvSpPr>
            <a:spLocks noGrp="1"/>
          </p:cNvSpPr>
          <p:nvPr>
            <p:ph sz="half" idx="2"/>
          </p:nvPr>
        </p:nvSpPr>
        <p:spPr>
          <a:xfrm>
            <a:off x="5643570" y="1600200"/>
            <a:ext cx="3043230" cy="4525963"/>
          </a:xfrm>
        </p:spPr>
        <p:txBody>
          <a:bodyPr>
            <a:normAutofit/>
          </a:bodyPr>
          <a:lstStyle/>
          <a:p>
            <a:r>
              <a:rPr lang="en-CA" u="sng" dirty="0" smtClean="0">
                <a:solidFill>
                  <a:schemeClr val="bg1"/>
                </a:solidFill>
              </a:rPr>
              <a:t>Change</a:t>
            </a:r>
          </a:p>
          <a:p>
            <a:pPr>
              <a:buNone/>
            </a:pPr>
            <a:r>
              <a:rPr lang="en-CA" sz="1400" dirty="0" smtClean="0">
                <a:solidFill>
                  <a:schemeClr val="bg1"/>
                </a:solidFill>
              </a:rPr>
              <a:t>		</a:t>
            </a:r>
            <a:r>
              <a:rPr lang="en-CA" sz="1400" dirty="0" err="1" smtClean="0">
                <a:solidFill>
                  <a:schemeClr val="bg1"/>
                </a:solidFill>
              </a:rPr>
              <a:t>Lacey</a:t>
            </a:r>
            <a:r>
              <a:rPr lang="en-CA" sz="1400" dirty="0" smtClean="0">
                <a:solidFill>
                  <a:schemeClr val="bg1"/>
                </a:solidFill>
              </a:rPr>
              <a:t> is scared for her life and the life of her family as she is placed within the Witness Protection Program and taken away from her home, her job, and her family. She becomes upset and worried everyday instead of being her happy confident self.</a:t>
            </a:r>
          </a:p>
          <a:p>
            <a:pPr>
              <a:buNone/>
            </a:pPr>
            <a:endParaRPr lang="en-CA" sz="1400" dirty="0" smtClean="0">
              <a:solidFill>
                <a:schemeClr val="bg1"/>
              </a:solidFill>
            </a:endParaRPr>
          </a:p>
          <a:p>
            <a:pPr>
              <a:buNone/>
            </a:pPr>
            <a:r>
              <a:rPr lang="en-CA" sz="1400" dirty="0" smtClean="0">
                <a:solidFill>
                  <a:schemeClr val="bg1"/>
                </a:solidFill>
              </a:rPr>
              <a:t>		Tom didn’t care about relationships before and he liked to stay singled due to him moving around doing different radio shows. He was used to girls trying to get him but there was something bout </a:t>
            </a:r>
            <a:r>
              <a:rPr lang="en-CA" sz="1400" dirty="0" err="1" smtClean="0">
                <a:solidFill>
                  <a:schemeClr val="bg1"/>
                </a:solidFill>
              </a:rPr>
              <a:t>Lacey</a:t>
            </a:r>
            <a:r>
              <a:rPr lang="en-CA" sz="1400" dirty="0" smtClean="0">
                <a:solidFill>
                  <a:schemeClr val="bg1"/>
                </a:solidFill>
              </a:rPr>
              <a:t> that he couldn’t quite figure out. He falls in love.</a:t>
            </a:r>
            <a:endParaRPr lang="en-CA" sz="1400" dirty="0">
              <a:solidFill>
                <a:schemeClr val="bg1"/>
              </a:solidFill>
            </a:endParaRPr>
          </a:p>
        </p:txBody>
      </p:sp>
      <p:sp>
        <p:nvSpPr>
          <p:cNvPr id="6" name="TextBox 5"/>
          <p:cNvSpPr txBox="1"/>
          <p:nvPr/>
        </p:nvSpPr>
        <p:spPr>
          <a:xfrm>
            <a:off x="3000364" y="1643050"/>
            <a:ext cx="2714644" cy="4401205"/>
          </a:xfrm>
          <a:prstGeom prst="rect">
            <a:avLst/>
          </a:prstGeom>
          <a:noFill/>
        </p:spPr>
        <p:txBody>
          <a:bodyPr wrap="square" rtlCol="0">
            <a:spAutoFit/>
          </a:bodyPr>
          <a:lstStyle/>
          <a:p>
            <a:r>
              <a:rPr lang="en-CA" sz="2800" u="sng" dirty="0" smtClean="0">
                <a:solidFill>
                  <a:schemeClr val="bg1"/>
                </a:solidFill>
              </a:rPr>
              <a:t>Event</a:t>
            </a:r>
          </a:p>
          <a:p>
            <a:r>
              <a:rPr lang="en-CA" sz="1400" dirty="0" err="1" smtClean="0">
                <a:solidFill>
                  <a:schemeClr val="bg1"/>
                </a:solidFill>
              </a:rPr>
              <a:t>Lacey</a:t>
            </a:r>
            <a:r>
              <a:rPr lang="en-CA" sz="1400" dirty="0" smtClean="0">
                <a:solidFill>
                  <a:schemeClr val="bg1"/>
                </a:solidFill>
              </a:rPr>
              <a:t> goes up to Heather </a:t>
            </a:r>
            <a:r>
              <a:rPr lang="en-CA" sz="1400" dirty="0" err="1" smtClean="0">
                <a:solidFill>
                  <a:schemeClr val="bg1"/>
                </a:solidFill>
              </a:rPr>
              <a:t>Landi’s</a:t>
            </a:r>
            <a:r>
              <a:rPr lang="en-CA" sz="1400" dirty="0" smtClean="0">
                <a:solidFill>
                  <a:schemeClr val="bg1"/>
                </a:solidFill>
              </a:rPr>
              <a:t> old apartment that she is going to sell early to meet Heather’s mother there and go over how she wants it sold. She walks in on Isabelle </a:t>
            </a:r>
            <a:r>
              <a:rPr lang="en-CA" sz="1400" dirty="0" err="1" smtClean="0">
                <a:solidFill>
                  <a:schemeClr val="bg1"/>
                </a:solidFill>
              </a:rPr>
              <a:t>Waring</a:t>
            </a:r>
            <a:r>
              <a:rPr lang="en-CA" sz="1400" dirty="0" smtClean="0">
                <a:solidFill>
                  <a:schemeClr val="bg1"/>
                </a:solidFill>
              </a:rPr>
              <a:t> being murdered and stays by her side while she dies.</a:t>
            </a:r>
          </a:p>
          <a:p>
            <a:endParaRPr lang="en-CA" sz="1400" dirty="0" smtClean="0">
              <a:solidFill>
                <a:schemeClr val="bg1"/>
              </a:solidFill>
            </a:endParaRPr>
          </a:p>
          <a:p>
            <a:r>
              <a:rPr lang="en-CA" sz="1400" dirty="0" smtClean="0">
                <a:solidFill>
                  <a:schemeClr val="bg1"/>
                </a:solidFill>
              </a:rPr>
              <a:t>Once  </a:t>
            </a:r>
            <a:r>
              <a:rPr lang="en-CA" sz="1400" dirty="0" err="1" smtClean="0">
                <a:solidFill>
                  <a:schemeClr val="bg1"/>
                </a:solidFill>
              </a:rPr>
              <a:t>Lacey</a:t>
            </a:r>
            <a:r>
              <a:rPr lang="en-CA" sz="1400" dirty="0" smtClean="0">
                <a:solidFill>
                  <a:schemeClr val="bg1"/>
                </a:solidFill>
              </a:rPr>
              <a:t> enters Tom’s life he can’t stop thinking about her. When </a:t>
            </a:r>
            <a:r>
              <a:rPr lang="en-CA" sz="1400" dirty="0" err="1" smtClean="0">
                <a:solidFill>
                  <a:schemeClr val="bg1"/>
                </a:solidFill>
              </a:rPr>
              <a:t>Lacey</a:t>
            </a:r>
            <a:r>
              <a:rPr lang="en-CA" sz="1400" dirty="0" smtClean="0">
                <a:solidFill>
                  <a:schemeClr val="bg1"/>
                </a:solidFill>
              </a:rPr>
              <a:t> starts to get upset around him he worries about her and comes to take care of her. When she leaves to protect her family and try to catch Sandy Tom worries the whole time she is gone.</a:t>
            </a:r>
            <a:endParaRPr lang="en-CA" sz="1400" dirty="0">
              <a:solidFill>
                <a:schemeClr val="bg1"/>
              </a:solidFill>
            </a:endParaRPr>
          </a:p>
        </p:txBody>
      </p:sp>
    </p:spTree>
  </p:cSld>
  <p:clrMapOvr>
    <a:masterClrMapping/>
  </p:clrMapOvr>
  <p:transition spd="slow">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800" dirty="0" smtClean="0">
                <a:solidFill>
                  <a:schemeClr val="bg1"/>
                </a:solidFill>
              </a:rPr>
              <a:t>Rachel McAdams as </a:t>
            </a:r>
            <a:r>
              <a:rPr lang="en-CA" sz="2800" dirty="0" err="1" smtClean="0">
                <a:solidFill>
                  <a:schemeClr val="bg1"/>
                </a:solidFill>
              </a:rPr>
              <a:t>Lacey</a:t>
            </a:r>
            <a:r>
              <a:rPr lang="en-CA" sz="2800" dirty="0" smtClean="0">
                <a:solidFill>
                  <a:schemeClr val="bg1"/>
                </a:solidFill>
              </a:rPr>
              <a:t> Farrell</a:t>
            </a:r>
            <a:endParaRPr lang="en-CA" sz="2800" dirty="0">
              <a:solidFill>
                <a:schemeClr val="bg1"/>
              </a:solidFill>
            </a:endParaRPr>
          </a:p>
        </p:txBody>
      </p:sp>
      <p:pic>
        <p:nvPicPr>
          <p:cNvPr id="5" name="Content Placeholder 4" descr="Rachel-McAdams-rachel-mcadams-113408_1024_768.jpg"/>
          <p:cNvPicPr>
            <a:picLocks noGrp="1" noChangeAspect="1"/>
          </p:cNvPicPr>
          <p:nvPr>
            <p:ph idx="1"/>
          </p:nvPr>
        </p:nvPicPr>
        <p:blipFill>
          <a:blip r:embed="rId2" cstate="print"/>
          <a:stretch>
            <a:fillRect/>
          </a:stretch>
        </p:blipFill>
        <p:spPr>
          <a:xfrm rot="909178">
            <a:off x="5477628" y="740450"/>
            <a:ext cx="3257543" cy="2443157"/>
          </a:xfrm>
        </p:spPr>
      </p:pic>
      <p:sp>
        <p:nvSpPr>
          <p:cNvPr id="4" name="Text Placeholder 3"/>
          <p:cNvSpPr>
            <a:spLocks noGrp="1"/>
          </p:cNvSpPr>
          <p:nvPr>
            <p:ph type="body" sz="half" idx="2"/>
          </p:nvPr>
        </p:nvSpPr>
        <p:spPr/>
        <p:txBody>
          <a:bodyPr>
            <a:normAutofit/>
          </a:bodyPr>
          <a:lstStyle/>
          <a:p>
            <a:r>
              <a:rPr lang="en-CA" sz="1800" dirty="0" smtClean="0">
                <a:solidFill>
                  <a:schemeClr val="bg1"/>
                </a:solidFill>
              </a:rPr>
              <a:t>Rachel McAdams playing </a:t>
            </a:r>
            <a:r>
              <a:rPr lang="en-CA" sz="1800" dirty="0" err="1" smtClean="0">
                <a:solidFill>
                  <a:schemeClr val="bg1"/>
                </a:solidFill>
              </a:rPr>
              <a:t>Lacey</a:t>
            </a:r>
            <a:r>
              <a:rPr lang="en-CA" sz="1800" dirty="0" smtClean="0">
                <a:solidFill>
                  <a:schemeClr val="bg1"/>
                </a:solidFill>
              </a:rPr>
              <a:t> Farrell just makes sense. She can play a strong independent character and matches </a:t>
            </a:r>
            <a:r>
              <a:rPr lang="en-CA" sz="1800" dirty="0" err="1" smtClean="0">
                <a:solidFill>
                  <a:schemeClr val="bg1"/>
                </a:solidFill>
              </a:rPr>
              <a:t>Lacey’s</a:t>
            </a:r>
            <a:r>
              <a:rPr lang="en-CA" sz="1800" dirty="0" smtClean="0">
                <a:solidFill>
                  <a:schemeClr val="bg1"/>
                </a:solidFill>
              </a:rPr>
              <a:t> fair skin and dark brown hair and her eyes. Rachel has played in movies such as The Wedding Crashers, Mean Girls, The Time Traveler’s Wife, and Sherlock Holmes. She is very capable of filling big roles and </a:t>
            </a:r>
            <a:r>
              <a:rPr lang="en-CA" sz="1800" dirty="0" err="1" smtClean="0">
                <a:solidFill>
                  <a:schemeClr val="bg1"/>
                </a:solidFill>
              </a:rPr>
              <a:t>Lacey’s</a:t>
            </a:r>
            <a:r>
              <a:rPr lang="en-CA" sz="1800" dirty="0" smtClean="0">
                <a:solidFill>
                  <a:schemeClr val="bg1"/>
                </a:solidFill>
              </a:rPr>
              <a:t> wouldn’t be a problem for her to fill. </a:t>
            </a:r>
            <a:endParaRPr lang="en-CA" sz="1800" dirty="0">
              <a:solidFill>
                <a:schemeClr val="bg1"/>
              </a:solidFill>
            </a:endParaRPr>
          </a:p>
        </p:txBody>
      </p:sp>
      <p:pic>
        <p:nvPicPr>
          <p:cNvPr id="6" name="Picture 5" descr="wedding-crashers-rachel-mcadams-pic.jpg"/>
          <p:cNvPicPr>
            <a:picLocks noChangeAspect="1"/>
          </p:cNvPicPr>
          <p:nvPr/>
        </p:nvPicPr>
        <p:blipFill>
          <a:blip r:embed="rId3" cstate="print"/>
          <a:stretch>
            <a:fillRect/>
          </a:stretch>
        </p:blipFill>
        <p:spPr>
          <a:xfrm>
            <a:off x="4572000" y="3786190"/>
            <a:ext cx="3063872" cy="2451098"/>
          </a:xfrm>
          <a:prstGeom prst="rect">
            <a:avLst/>
          </a:prstGeom>
        </p:spPr>
      </p:pic>
    </p:spTree>
  </p:cSld>
  <p:clrMapOvr>
    <a:masterClrMapping/>
  </p:clrMapOvr>
  <p:transition spd="slow">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800" dirty="0" smtClean="0">
                <a:solidFill>
                  <a:schemeClr val="bg1"/>
                </a:solidFill>
              </a:rPr>
              <a:t>Jack Nicholson as Jimmy </a:t>
            </a:r>
            <a:r>
              <a:rPr lang="en-CA" sz="2800" dirty="0" err="1" smtClean="0">
                <a:solidFill>
                  <a:schemeClr val="bg1"/>
                </a:solidFill>
              </a:rPr>
              <a:t>Landi</a:t>
            </a:r>
            <a:endParaRPr lang="en-CA" sz="2800" dirty="0">
              <a:solidFill>
                <a:schemeClr val="bg1"/>
              </a:solidFill>
            </a:endParaRPr>
          </a:p>
        </p:txBody>
      </p:sp>
      <p:pic>
        <p:nvPicPr>
          <p:cNvPr id="5" name="Content Placeholder 4" descr="jack-nicholson-100606-042237.jpg"/>
          <p:cNvPicPr>
            <a:picLocks noGrp="1" noChangeAspect="1"/>
          </p:cNvPicPr>
          <p:nvPr>
            <p:ph idx="1"/>
          </p:nvPr>
        </p:nvPicPr>
        <p:blipFill>
          <a:blip r:embed="rId2" cstate="print"/>
          <a:stretch>
            <a:fillRect/>
          </a:stretch>
        </p:blipFill>
        <p:spPr>
          <a:xfrm>
            <a:off x="6000760" y="285728"/>
            <a:ext cx="2671644" cy="3598194"/>
          </a:xfrm>
          <a:prstGeom prst="rect">
            <a:avLst/>
          </a:prstGeom>
          <a:ln w="228600" cap="sq" cmpd="thickThin">
            <a:solidFill>
              <a:schemeClr val="bg1"/>
            </a:solidFill>
            <a:prstDash val="solid"/>
            <a:miter lim="800000"/>
          </a:ln>
          <a:effectLst>
            <a:innerShdw blurRad="76200">
              <a:srgbClr val="000000"/>
            </a:innerShdw>
          </a:effectLst>
        </p:spPr>
      </p:pic>
      <p:sp>
        <p:nvSpPr>
          <p:cNvPr id="4" name="Text Placeholder 3"/>
          <p:cNvSpPr>
            <a:spLocks noGrp="1"/>
          </p:cNvSpPr>
          <p:nvPr>
            <p:ph type="body" sz="half" idx="2"/>
          </p:nvPr>
        </p:nvSpPr>
        <p:spPr/>
        <p:txBody>
          <a:bodyPr>
            <a:normAutofit/>
          </a:bodyPr>
          <a:lstStyle/>
          <a:p>
            <a:r>
              <a:rPr lang="en-CA" sz="1800" dirty="0" smtClean="0">
                <a:solidFill>
                  <a:schemeClr val="bg1"/>
                </a:solidFill>
              </a:rPr>
              <a:t>Jack Nicholson would play the perfect Jimmy </a:t>
            </a:r>
            <a:r>
              <a:rPr lang="en-CA" sz="1800" dirty="0" err="1" smtClean="0">
                <a:solidFill>
                  <a:schemeClr val="bg1"/>
                </a:solidFill>
              </a:rPr>
              <a:t>Landi</a:t>
            </a:r>
            <a:r>
              <a:rPr lang="en-CA" sz="1800" dirty="0" smtClean="0">
                <a:solidFill>
                  <a:schemeClr val="bg1"/>
                </a:solidFill>
              </a:rPr>
              <a:t> because Jimmy is a father who has just lost his daughter. Jack can play the serious role and add a pure sense of anger towards the death of his daughter in the book. Jack has played in many major movies such as The Shining, The Bucket List and The Departed. He can fill the role of a business man quite easily and be a major character in the movie.</a:t>
            </a:r>
            <a:endParaRPr lang="en-CA" sz="1800" dirty="0">
              <a:solidFill>
                <a:schemeClr val="bg1"/>
              </a:solidFill>
            </a:endParaRPr>
          </a:p>
        </p:txBody>
      </p:sp>
      <p:pic>
        <p:nvPicPr>
          <p:cNvPr id="6" name="Picture 5" descr="amd_nicholson.jpg"/>
          <p:cNvPicPr>
            <a:picLocks noChangeAspect="1"/>
          </p:cNvPicPr>
          <p:nvPr/>
        </p:nvPicPr>
        <p:blipFill>
          <a:blip r:embed="rId3" cstate="print"/>
          <a:stretch>
            <a:fillRect/>
          </a:stretch>
        </p:blipFill>
        <p:spPr>
          <a:xfrm>
            <a:off x="4071934" y="2786058"/>
            <a:ext cx="2000264" cy="2667019"/>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slow">
    <p:split orient="ver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800" dirty="0" smtClean="0">
                <a:solidFill>
                  <a:schemeClr val="bg1"/>
                </a:solidFill>
              </a:rPr>
              <a:t>Jackie Chan as Sandy </a:t>
            </a:r>
            <a:r>
              <a:rPr lang="en-CA" sz="2800" dirty="0" err="1" smtClean="0">
                <a:solidFill>
                  <a:schemeClr val="bg1"/>
                </a:solidFill>
              </a:rPr>
              <a:t>Savarano</a:t>
            </a:r>
            <a:endParaRPr lang="en-CA" sz="2800" dirty="0">
              <a:solidFill>
                <a:schemeClr val="bg1"/>
              </a:solidFill>
            </a:endParaRPr>
          </a:p>
        </p:txBody>
      </p:sp>
      <p:pic>
        <p:nvPicPr>
          <p:cNvPr id="5" name="Content Placeholder 4" descr="6a0105364cdc73970c010536d32a0c970c-800wi.jpg"/>
          <p:cNvPicPr>
            <a:picLocks noGrp="1" noChangeAspect="1"/>
          </p:cNvPicPr>
          <p:nvPr>
            <p:ph idx="1"/>
          </p:nvPr>
        </p:nvPicPr>
        <p:blipFill>
          <a:blip r:embed="rId2" cstate="print"/>
          <a:stretch>
            <a:fillRect/>
          </a:stretch>
        </p:blipFill>
        <p:spPr>
          <a:xfrm>
            <a:off x="5715008" y="2571744"/>
            <a:ext cx="3209925" cy="4048125"/>
          </a:xfrm>
          <a:prstGeom prst="rect">
            <a:avLst/>
          </a:prstGeom>
          <a:ln w="228600" cap="sq" cmpd="thickThin">
            <a:solidFill>
              <a:schemeClr val="bg1"/>
            </a:solidFill>
            <a:prstDash val="solid"/>
            <a:miter lim="800000"/>
          </a:ln>
          <a:effectLst>
            <a:innerShdw blurRad="76200">
              <a:srgbClr val="000000"/>
            </a:innerShdw>
          </a:effectLst>
        </p:spPr>
      </p:pic>
      <p:sp>
        <p:nvSpPr>
          <p:cNvPr id="4" name="Text Placeholder 3"/>
          <p:cNvSpPr>
            <a:spLocks noGrp="1"/>
          </p:cNvSpPr>
          <p:nvPr>
            <p:ph type="body" sz="half" idx="2"/>
          </p:nvPr>
        </p:nvSpPr>
        <p:spPr/>
        <p:txBody>
          <a:bodyPr>
            <a:normAutofit/>
          </a:bodyPr>
          <a:lstStyle/>
          <a:p>
            <a:r>
              <a:rPr lang="en-CA" sz="2000" dirty="0" smtClean="0">
                <a:solidFill>
                  <a:schemeClr val="bg1"/>
                </a:solidFill>
              </a:rPr>
              <a:t>I think Jackie Chan would make the perfect assassin due to his martial arts training and the way he could disguise himself into his surroundings. This wouldn’t be the biggest action movie but Jackie Chan could add some stunts and could be the ruthless killer. Even though he has played the good character in many movies he would make a sneaky assassin.</a:t>
            </a:r>
            <a:endParaRPr lang="en-CA" sz="2000" dirty="0">
              <a:solidFill>
                <a:schemeClr val="bg1"/>
              </a:solidFill>
            </a:endParaRPr>
          </a:p>
        </p:txBody>
      </p:sp>
      <p:pic>
        <p:nvPicPr>
          <p:cNvPr id="7" name="Picture 6" descr="001Jackie Chan  01.jpg"/>
          <p:cNvPicPr>
            <a:picLocks noChangeAspect="1"/>
          </p:cNvPicPr>
          <p:nvPr/>
        </p:nvPicPr>
        <p:blipFill>
          <a:blip r:embed="rId3" cstate="print"/>
          <a:stretch>
            <a:fillRect/>
          </a:stretch>
        </p:blipFill>
        <p:spPr>
          <a:xfrm>
            <a:off x="3714744" y="357166"/>
            <a:ext cx="2754264" cy="3434244"/>
          </a:xfrm>
          <a:prstGeom prst="rect">
            <a:avLst/>
          </a:prstGeom>
        </p:spPr>
      </p:pic>
      <p:pic>
        <p:nvPicPr>
          <p:cNvPr id="6" name="Picture 5" descr="draft_lens7276432module60172612photo_1254242801jackie-chan.jpg"/>
          <p:cNvPicPr>
            <a:picLocks noChangeAspect="1"/>
          </p:cNvPicPr>
          <p:nvPr/>
        </p:nvPicPr>
        <p:blipFill>
          <a:blip r:embed="rId4" cstate="print"/>
          <a:stretch>
            <a:fillRect/>
          </a:stretch>
        </p:blipFill>
        <p:spPr>
          <a:xfrm>
            <a:off x="6786578" y="1000108"/>
            <a:ext cx="2210443" cy="2424119"/>
          </a:xfrm>
          <a:prstGeom prst="rect">
            <a:avLst/>
          </a:prstGeom>
          <a:ln w="88900" cap="sq" cmpd="thickThin">
            <a:solidFill>
              <a:schemeClr val="bg1"/>
            </a:solidFill>
            <a:prstDash val="solid"/>
            <a:miter lim="800000"/>
          </a:ln>
          <a:effectLst>
            <a:innerShdw blurRad="63500" dist="50800" dir="2700000">
              <a:prstClr val="black">
                <a:alpha val="50000"/>
              </a:prstClr>
            </a:innerShdw>
          </a:effectLst>
          <a:scene3d>
            <a:camera prst="perspectiveLeft"/>
            <a:lightRig rig="threePt" dir="t"/>
          </a:scene3d>
        </p:spPr>
      </p:pic>
    </p:spTree>
  </p:cSld>
  <p:clrMapOvr>
    <a:masterClrMapping/>
  </p:clrMapOvr>
  <p:transition spd="slow">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2800" dirty="0" smtClean="0">
                <a:solidFill>
                  <a:schemeClr val="bg1"/>
                </a:solidFill>
              </a:rPr>
              <a:t>Johnny </a:t>
            </a:r>
            <a:r>
              <a:rPr lang="en-CA" sz="2800" dirty="0" err="1" smtClean="0">
                <a:solidFill>
                  <a:schemeClr val="bg1"/>
                </a:solidFill>
              </a:rPr>
              <a:t>Depp</a:t>
            </a:r>
            <a:r>
              <a:rPr lang="en-CA" sz="2800" dirty="0" smtClean="0">
                <a:solidFill>
                  <a:schemeClr val="bg1"/>
                </a:solidFill>
              </a:rPr>
              <a:t> as Tom Lynch</a:t>
            </a:r>
            <a:endParaRPr lang="en-CA" sz="2800" dirty="0">
              <a:solidFill>
                <a:schemeClr val="bg1"/>
              </a:solidFill>
            </a:endParaRPr>
          </a:p>
        </p:txBody>
      </p:sp>
      <p:pic>
        <p:nvPicPr>
          <p:cNvPr id="5" name="Content Placeholder 4" descr="johnny-depp-pirates.jpg"/>
          <p:cNvPicPr>
            <a:picLocks noGrp="1" noChangeAspect="1"/>
          </p:cNvPicPr>
          <p:nvPr>
            <p:ph idx="1"/>
          </p:nvPr>
        </p:nvPicPr>
        <p:blipFill>
          <a:blip r:embed="rId2" cstate="print"/>
          <a:stretch>
            <a:fillRect/>
          </a:stretch>
        </p:blipFill>
        <p:spPr>
          <a:xfrm>
            <a:off x="5429256" y="214290"/>
            <a:ext cx="2991650" cy="299165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4" name="Text Placeholder 3"/>
          <p:cNvSpPr>
            <a:spLocks noGrp="1"/>
          </p:cNvSpPr>
          <p:nvPr>
            <p:ph type="body" sz="half" idx="2"/>
          </p:nvPr>
        </p:nvSpPr>
        <p:spPr/>
        <p:txBody>
          <a:bodyPr>
            <a:normAutofit/>
          </a:bodyPr>
          <a:lstStyle/>
          <a:p>
            <a:r>
              <a:rPr lang="en-CA" sz="1800" dirty="0" smtClean="0">
                <a:solidFill>
                  <a:schemeClr val="bg1"/>
                </a:solidFill>
              </a:rPr>
              <a:t>I think that Johnny </a:t>
            </a:r>
            <a:r>
              <a:rPr lang="en-CA" sz="1800" dirty="0" err="1" smtClean="0">
                <a:solidFill>
                  <a:schemeClr val="bg1"/>
                </a:solidFill>
              </a:rPr>
              <a:t>Depp</a:t>
            </a:r>
            <a:r>
              <a:rPr lang="en-CA" sz="1800" dirty="0" smtClean="0">
                <a:solidFill>
                  <a:schemeClr val="bg1"/>
                </a:solidFill>
              </a:rPr>
              <a:t> would make a good Tom Lynch due to his own affect on the female population of the world. Johnny can play the sensitive type in movies and would easily be able to play along side Rachel McAdams in a movie that would attract a lot of attention. John has played many key roles and sensitive roles in movies like Benny &amp; </a:t>
            </a:r>
            <a:r>
              <a:rPr lang="en-CA" sz="1800" dirty="0" err="1" smtClean="0">
                <a:solidFill>
                  <a:schemeClr val="bg1"/>
                </a:solidFill>
              </a:rPr>
              <a:t>Joon</a:t>
            </a:r>
            <a:r>
              <a:rPr lang="en-CA" sz="1800" dirty="0" smtClean="0">
                <a:solidFill>
                  <a:schemeClr val="bg1"/>
                </a:solidFill>
              </a:rPr>
              <a:t>, and Don Juan </a:t>
            </a:r>
            <a:r>
              <a:rPr lang="en-CA" sz="1800" dirty="0" err="1" smtClean="0">
                <a:solidFill>
                  <a:schemeClr val="bg1"/>
                </a:solidFill>
              </a:rPr>
              <a:t>DeMarco</a:t>
            </a:r>
            <a:r>
              <a:rPr lang="en-CA" sz="1800" dirty="0" smtClean="0">
                <a:solidFill>
                  <a:schemeClr val="bg1"/>
                </a:solidFill>
              </a:rPr>
              <a:t>.</a:t>
            </a:r>
            <a:endParaRPr lang="en-CA" sz="1800" dirty="0">
              <a:solidFill>
                <a:schemeClr val="bg1"/>
              </a:solidFill>
            </a:endParaRPr>
          </a:p>
        </p:txBody>
      </p:sp>
      <p:pic>
        <p:nvPicPr>
          <p:cNvPr id="6" name="Picture 5" descr="johnny_depp.jpg"/>
          <p:cNvPicPr>
            <a:picLocks noChangeAspect="1"/>
          </p:cNvPicPr>
          <p:nvPr/>
        </p:nvPicPr>
        <p:blipFill>
          <a:blip r:embed="rId3" cstate="print"/>
          <a:stretch>
            <a:fillRect/>
          </a:stretch>
        </p:blipFill>
        <p:spPr>
          <a:xfrm>
            <a:off x="6286500" y="2928934"/>
            <a:ext cx="2857500" cy="3810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7" name="Picture 6" descr="johnnydepp1.jpg"/>
          <p:cNvPicPr>
            <a:picLocks noChangeAspect="1"/>
          </p:cNvPicPr>
          <p:nvPr/>
        </p:nvPicPr>
        <p:blipFill>
          <a:blip r:embed="rId4" cstate="print"/>
          <a:stretch>
            <a:fillRect/>
          </a:stretch>
        </p:blipFill>
        <p:spPr>
          <a:xfrm rot="653362">
            <a:off x="3194742" y="2347356"/>
            <a:ext cx="3143272" cy="2357454"/>
          </a:xfrm>
          <a:prstGeom prst="rect">
            <a:avLst/>
          </a:prstGeom>
        </p:spPr>
      </p:pic>
    </p:spTree>
  </p:cSld>
  <p:clrMapOvr>
    <a:masterClrMapping/>
  </p:clrMapOvr>
  <p:transition spd="slow">
    <p:newsflash/>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245</TotalTime>
  <Words>1410</Words>
  <Application>Microsoft Office PowerPoint</Application>
  <PresentationFormat>On-screen Show (4:3)</PresentationFormat>
  <Paragraphs>46</Paragraphs>
  <Slides>13</Slides>
  <Notes>0</Notes>
  <HiddenSlides>0</HiddenSlides>
  <MMClips>1</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Slide 1</vt:lpstr>
      <vt:lpstr>Characters</vt:lpstr>
      <vt:lpstr>Sandy Savarano</vt:lpstr>
      <vt:lpstr>Tom Lynch</vt:lpstr>
      <vt:lpstr>Character Changes</vt:lpstr>
      <vt:lpstr>Rachel McAdams as Lacey Farrell</vt:lpstr>
      <vt:lpstr>Jack Nicholson as Jimmy Landi</vt:lpstr>
      <vt:lpstr>Jackie Chan as Sandy Savarano</vt:lpstr>
      <vt:lpstr>Johnny Depp as Tom Lynch</vt:lpstr>
      <vt:lpstr>Writing Style</vt:lpstr>
      <vt:lpstr>Plot</vt:lpstr>
      <vt:lpstr>Conflict</vt:lpstr>
      <vt:lpstr>Theme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Joseph Spencer</dc:creator>
  <cp:lastModifiedBy>Joseph Spencer</cp:lastModifiedBy>
  <cp:revision>47</cp:revision>
  <dcterms:created xsi:type="dcterms:W3CDTF">2010-01-19T02:50:23Z</dcterms:created>
  <dcterms:modified xsi:type="dcterms:W3CDTF">2010-01-19T18:57:01Z</dcterms:modified>
</cp:coreProperties>
</file>